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League Spartan" charset="1" panose="00000800000000000000"/>
      <p:regular r:id="rId15"/>
    </p:embeddedFont>
    <p:embeddedFont>
      <p:font typeface="Arimo" charset="1" panose="020B0604020202020204"/>
      <p:regular r:id="rId16"/>
    </p:embeddedFont>
    <p:embeddedFont>
      <p:font typeface="DM Sans Bold" charset="1" panose="00000000000000000000"/>
      <p:regular r:id="rId17"/>
    </p:embeddedFont>
    <p:embeddedFont>
      <p:font typeface="DM Sans" charset="1" panose="00000000000000000000"/>
      <p:regular r:id="rId18"/>
    </p:embeddedFont>
    <p:embeddedFont>
      <p:font typeface="Archivo Black" charset="1" panose="020B0A03020202020B04"/>
      <p:regular r:id="rId19"/>
    </p:embeddedFont>
    <p:embeddedFont>
      <p:font typeface="Arimo Bold" charset="1" panose="020B0704020202020204"/>
      <p:regular r:id="rId20"/>
    </p:embeddedFont>
    <p:embeddedFont>
      <p:font typeface="Canva Sans Bold" charset="1" panose="020B0803030501040103"/>
      <p:regular r:id="rId21"/>
    </p:embeddedFont>
    <p:embeddedFont>
      <p:font typeface="Open Sauce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3.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432239"/>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TOX MAS</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78001" y="1028700"/>
            <a:ext cx="1731997" cy="1499565"/>
          </a:xfrm>
          <a:custGeom>
            <a:avLst/>
            <a:gdLst/>
            <a:ahLst/>
            <a:cxnLst/>
            <a:rect r="r" b="b" t="t" l="l"/>
            <a:pathLst>
              <a:path h="1499565" w="1731997">
                <a:moveTo>
                  <a:pt x="0" y="0"/>
                </a:moveTo>
                <a:lnTo>
                  <a:pt x="1731998" y="0"/>
                </a:lnTo>
                <a:lnTo>
                  <a:pt x="1731998" y="1499565"/>
                </a:lnTo>
                <a:lnTo>
                  <a:pt x="0" y="1499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282420" y="7573907"/>
            <a:ext cx="9662516" cy="439940"/>
          </a:xfrm>
          <a:prstGeom prst="rect">
            <a:avLst/>
          </a:prstGeom>
        </p:spPr>
        <p:txBody>
          <a:bodyPr anchor="t" rtlCol="false" tIns="0" lIns="0" bIns="0" rIns="0">
            <a:spAutoFit/>
          </a:bodyPr>
          <a:lstStyle/>
          <a:p>
            <a:pPr algn="ctr">
              <a:lnSpc>
                <a:spcPts val="3397"/>
              </a:lnSpc>
            </a:pPr>
            <a:r>
              <a:rPr lang="en-US" sz="2718" spc="271">
                <a:solidFill>
                  <a:srgbClr val="FFFFFF"/>
                </a:solidFill>
                <a:latin typeface="Arimo"/>
                <a:ea typeface="Arimo"/>
                <a:cs typeface="Arimo"/>
                <a:sym typeface="Arimo"/>
              </a:rPr>
              <a:t>TRACK : AI &amp; SOCIAL IMPACT</a:t>
            </a:r>
          </a:p>
        </p:txBody>
      </p:sp>
      <p:sp>
        <p:nvSpPr>
          <p:cNvPr name="Freeform 9" id="9"/>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6112480" y="9942818"/>
            <a:ext cx="1994248" cy="344182"/>
          </a:xfrm>
          <a:prstGeom prst="rect">
            <a:avLst/>
          </a:prstGeom>
        </p:spPr>
        <p:txBody>
          <a:bodyPr anchor="t" rtlCol="false" tIns="0" lIns="0" bIns="0" rIns="0">
            <a:spAutoFit/>
          </a:bodyPr>
          <a:lstStyle/>
          <a:p>
            <a:pPr algn="ctr">
              <a:lnSpc>
                <a:spcPts val="2766"/>
              </a:lnSpc>
              <a:spcBef>
                <a:spcPct val="0"/>
              </a:spcBef>
            </a:pPr>
            <a:r>
              <a:rPr lang="en-US" sz="1976">
                <a:solidFill>
                  <a:srgbClr val="FFFFFF"/>
                </a:solidFill>
                <a:latin typeface="Arimo"/>
                <a:ea typeface="Arimo"/>
                <a:cs typeface="Arimo"/>
                <a:sym typeface="Arimo"/>
              </a:rPr>
              <a:t>Team_TechVerse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false" rot="0">
            <a:off x="8788436" y="-316726"/>
            <a:ext cx="7886994" cy="10920453"/>
          </a:xfrm>
          <a:custGeom>
            <a:avLst/>
            <a:gdLst/>
            <a:ahLst/>
            <a:cxnLst/>
            <a:rect r="r" b="b" t="t" l="l"/>
            <a:pathLst>
              <a:path h="10920453" w="7886994">
                <a:moveTo>
                  <a:pt x="7886994" y="0"/>
                </a:moveTo>
                <a:lnTo>
                  <a:pt x="0" y="0"/>
                </a:lnTo>
                <a:lnTo>
                  <a:pt x="0" y="10920452"/>
                </a:lnTo>
                <a:lnTo>
                  <a:pt x="7886994" y="10920452"/>
                </a:lnTo>
                <a:lnTo>
                  <a:pt x="7886994" y="0"/>
                </a:lnTo>
                <a:close/>
              </a:path>
            </a:pathLst>
          </a:custGeom>
          <a:blipFill>
            <a:blip r:embed="rId2"/>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42650" y="2533192"/>
            <a:ext cx="8145786" cy="7220436"/>
          </a:xfrm>
          <a:prstGeom prst="rect">
            <a:avLst/>
          </a:prstGeom>
        </p:spPr>
        <p:txBody>
          <a:bodyPr anchor="t" rtlCol="false" tIns="0" lIns="0" bIns="0" rIns="0">
            <a:spAutoFit/>
          </a:bodyPr>
          <a:lstStyle/>
          <a:p>
            <a:pPr algn="l" marL="722452" indent="-361226" lvl="1">
              <a:lnSpc>
                <a:spcPts val="6391"/>
              </a:lnSpc>
              <a:buFont typeface="Arial"/>
              <a:buChar char="•"/>
            </a:pPr>
            <a:r>
              <a:rPr lang="en-US" sz="3346" spc="334">
                <a:solidFill>
                  <a:srgbClr val="FFFFFF"/>
                </a:solidFill>
                <a:latin typeface="Arimo"/>
                <a:ea typeface="Arimo"/>
                <a:cs typeface="Arimo"/>
                <a:sym typeface="Arimo"/>
              </a:rPr>
              <a:t>Early exposure of children to pornographic content.</a:t>
            </a:r>
          </a:p>
          <a:p>
            <a:pPr algn="l" marL="722452" indent="-361226" lvl="1">
              <a:lnSpc>
                <a:spcPts val="6391"/>
              </a:lnSpc>
              <a:buFont typeface="Arial"/>
              <a:buChar char="•"/>
            </a:pPr>
            <a:r>
              <a:rPr lang="en-US" sz="3346" spc="334">
                <a:solidFill>
                  <a:srgbClr val="FFFFFF"/>
                </a:solidFill>
                <a:latin typeface="Arimo"/>
                <a:ea typeface="Arimo"/>
                <a:cs typeface="Arimo"/>
                <a:sym typeface="Arimo"/>
              </a:rPr>
              <a:t>Threats to women using their private videos.</a:t>
            </a:r>
          </a:p>
          <a:p>
            <a:pPr algn="l" marL="722452" indent="-361226" lvl="1">
              <a:lnSpc>
                <a:spcPts val="6391"/>
              </a:lnSpc>
              <a:buFont typeface="Arial"/>
              <a:buChar char="•"/>
            </a:pPr>
            <a:r>
              <a:rPr lang="en-US" sz="3346" spc="334">
                <a:solidFill>
                  <a:srgbClr val="FFFFFF"/>
                </a:solidFill>
                <a:latin typeface="Arimo"/>
                <a:ea typeface="Arimo"/>
                <a:cs typeface="Arimo"/>
                <a:sym typeface="Arimo"/>
              </a:rPr>
              <a:t>AI-driven Deepfake technology causing harm.</a:t>
            </a:r>
          </a:p>
          <a:p>
            <a:pPr algn="l" marL="722452" indent="-361226" lvl="1">
              <a:lnSpc>
                <a:spcPts val="6391"/>
              </a:lnSpc>
              <a:buFont typeface="Arial"/>
              <a:buChar char="•"/>
            </a:pPr>
            <a:r>
              <a:rPr lang="en-US" sz="3346" spc="334">
                <a:solidFill>
                  <a:srgbClr val="FFFFFF"/>
                </a:solidFill>
                <a:latin typeface="Arimo"/>
                <a:ea typeface="Arimo"/>
                <a:cs typeface="Arimo"/>
                <a:sym typeface="Arimo"/>
              </a:rPr>
              <a:t>Addiction to pornographic content.</a:t>
            </a:r>
          </a:p>
          <a:p>
            <a:pPr algn="l">
              <a:lnSpc>
                <a:spcPts val="6391"/>
              </a:lnSpc>
            </a:pPr>
          </a:p>
        </p:txBody>
      </p:sp>
      <p:sp>
        <p:nvSpPr>
          <p:cNvPr name="Freeform 7" id="7"/>
          <p:cNvSpPr/>
          <p:nvPr/>
        </p:nvSpPr>
        <p:spPr>
          <a:xfrm flipH="false" flipV="false" rot="0">
            <a:off x="8944127" y="8134952"/>
            <a:ext cx="6667707" cy="3145099"/>
          </a:xfrm>
          <a:custGeom>
            <a:avLst/>
            <a:gdLst/>
            <a:ahLst/>
            <a:cxnLst/>
            <a:rect r="r" b="b" t="t" l="l"/>
            <a:pathLst>
              <a:path h="3145099" w="6667707">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182621" y="8181078"/>
            <a:ext cx="6667707" cy="3145099"/>
          </a:xfrm>
          <a:custGeom>
            <a:avLst/>
            <a:gdLst/>
            <a:ahLst/>
            <a:cxnLst/>
            <a:rect r="r" b="b" t="t" l="l"/>
            <a:pathLst>
              <a:path h="3145099" w="6667707">
                <a:moveTo>
                  <a:pt x="0" y="0"/>
                </a:moveTo>
                <a:lnTo>
                  <a:pt x="6667708" y="0"/>
                </a:lnTo>
                <a:lnTo>
                  <a:pt x="6667708" y="3145099"/>
                </a:lnTo>
                <a:lnTo>
                  <a:pt x="0" y="31450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172335" y="1133475"/>
            <a:ext cx="7086415" cy="1135783"/>
          </a:xfrm>
          <a:prstGeom prst="rect">
            <a:avLst/>
          </a:prstGeom>
        </p:spPr>
        <p:txBody>
          <a:bodyPr anchor="t" rtlCol="false" tIns="0" lIns="0" bIns="0" rIns="0">
            <a:spAutoFit/>
          </a:bodyPr>
          <a:lstStyle/>
          <a:p>
            <a:pPr algn="l">
              <a:lnSpc>
                <a:spcPts val="8655"/>
              </a:lnSpc>
            </a:pPr>
            <a:r>
              <a:rPr lang="en-US" sz="8165" spc="816">
                <a:solidFill>
                  <a:srgbClr val="FFFFFF"/>
                </a:solidFill>
                <a:latin typeface="League Spartan"/>
                <a:ea typeface="League Spartan"/>
                <a:cs typeface="League Spartan"/>
                <a:sym typeface="League Spartan"/>
              </a:rPr>
              <a:t>PROBLEM</a:t>
            </a:r>
          </a:p>
        </p:txBody>
      </p:sp>
      <p:sp>
        <p:nvSpPr>
          <p:cNvPr name="Freeform 10" id="10"/>
          <p:cNvSpPr/>
          <p:nvPr/>
        </p:nvSpPr>
        <p:spPr>
          <a:xfrm flipH="false" flipV="false" rot="0">
            <a:off x="9144000" y="-561671"/>
            <a:ext cx="9144000" cy="5705171"/>
          </a:xfrm>
          <a:custGeom>
            <a:avLst/>
            <a:gdLst/>
            <a:ahLst/>
            <a:cxnLst/>
            <a:rect r="r" b="b" t="t" l="l"/>
            <a:pathLst>
              <a:path h="5705171" w="9144000">
                <a:moveTo>
                  <a:pt x="0" y="0"/>
                </a:moveTo>
                <a:lnTo>
                  <a:pt x="9144000" y="0"/>
                </a:lnTo>
                <a:lnTo>
                  <a:pt x="9144000" y="5705171"/>
                </a:lnTo>
                <a:lnTo>
                  <a:pt x="0" y="5705171"/>
                </a:lnTo>
                <a:lnTo>
                  <a:pt x="0" y="0"/>
                </a:lnTo>
                <a:close/>
              </a:path>
            </a:pathLst>
          </a:custGeom>
          <a:blipFill>
            <a:blip r:embed="rId5"/>
            <a:stretch>
              <a:fillRect l="0" t="-49060" r="0" b="-11214"/>
            </a:stretch>
          </a:blipFill>
        </p:spPr>
      </p:sp>
      <p:sp>
        <p:nvSpPr>
          <p:cNvPr name="Freeform 11" id="11"/>
          <p:cNvSpPr/>
          <p:nvPr/>
        </p:nvSpPr>
        <p:spPr>
          <a:xfrm flipH="false" flipV="false" rot="0">
            <a:off x="9792031" y="3314447"/>
            <a:ext cx="8781181" cy="5624439"/>
          </a:xfrm>
          <a:custGeom>
            <a:avLst/>
            <a:gdLst/>
            <a:ahLst/>
            <a:cxnLst/>
            <a:rect r="r" b="b" t="t" l="l"/>
            <a:pathLst>
              <a:path h="5624439" w="8781181">
                <a:moveTo>
                  <a:pt x="0" y="0"/>
                </a:moveTo>
                <a:lnTo>
                  <a:pt x="8781181" y="0"/>
                </a:lnTo>
                <a:lnTo>
                  <a:pt x="8781181" y="5624439"/>
                </a:lnTo>
                <a:lnTo>
                  <a:pt x="0" y="5624439"/>
                </a:lnTo>
                <a:lnTo>
                  <a:pt x="0" y="0"/>
                </a:lnTo>
                <a:close/>
              </a:path>
            </a:pathLst>
          </a:custGeom>
          <a:blipFill>
            <a:blip r:embed="rId6"/>
            <a:stretch>
              <a:fillRect l="0" t="0" r="0" b="-4083"/>
            </a:stretch>
          </a:blipFill>
        </p:spPr>
      </p:sp>
      <p:sp>
        <p:nvSpPr>
          <p:cNvPr name="TextBox 12" id="12"/>
          <p:cNvSpPr txBox="true"/>
          <p:nvPr/>
        </p:nvSpPr>
        <p:spPr>
          <a:xfrm rot="0">
            <a:off x="39406" y="9954260"/>
            <a:ext cx="2265859"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By Team_TechVerse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true" rot="-5400000">
            <a:off x="15177010"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2"/>
            <a:stretch>
              <a:fillRect l="0" t="0" r="0" b="0"/>
            </a:stretch>
          </a:blipFill>
        </p:spPr>
      </p:sp>
      <p:sp>
        <p:nvSpPr>
          <p:cNvPr name="Freeform 3" id="3"/>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2"/>
            <a:stretch>
              <a:fillRect l="0" t="0" r="0" b="0"/>
            </a:stretch>
          </a:blipFill>
        </p:spPr>
      </p:sp>
      <p:grpSp>
        <p:nvGrpSpPr>
          <p:cNvPr name="Group 4" id="4"/>
          <p:cNvGrpSpPr/>
          <p:nvPr/>
        </p:nvGrpSpPr>
        <p:grpSpPr>
          <a:xfrm rot="0">
            <a:off x="11795476" y="1025292"/>
            <a:ext cx="5340408" cy="2662922"/>
            <a:chOff x="0" y="0"/>
            <a:chExt cx="1974672" cy="984643"/>
          </a:xfrm>
        </p:grpSpPr>
        <p:sp>
          <p:nvSpPr>
            <p:cNvPr name="Freeform 5" id="5"/>
            <p:cNvSpPr/>
            <p:nvPr/>
          </p:nvSpPr>
          <p:spPr>
            <a:xfrm flipH="false" flipV="false" rot="0">
              <a:off x="0" y="0"/>
              <a:ext cx="1974672" cy="984643"/>
            </a:xfrm>
            <a:custGeom>
              <a:avLst/>
              <a:gdLst/>
              <a:ahLst/>
              <a:cxnLst/>
              <a:rect r="r" b="b" t="t" l="l"/>
              <a:pathLst>
                <a:path h="984643" w="1974672">
                  <a:moveTo>
                    <a:pt x="21745" y="0"/>
                  </a:moveTo>
                  <a:lnTo>
                    <a:pt x="1952927" y="0"/>
                  </a:lnTo>
                  <a:cubicBezTo>
                    <a:pt x="1958694" y="0"/>
                    <a:pt x="1964225" y="2291"/>
                    <a:pt x="1968303" y="6369"/>
                  </a:cubicBezTo>
                  <a:cubicBezTo>
                    <a:pt x="1972381" y="10447"/>
                    <a:pt x="1974672" y="15978"/>
                    <a:pt x="1974672" y="21745"/>
                  </a:cubicBezTo>
                  <a:lnTo>
                    <a:pt x="1974672" y="962898"/>
                  </a:lnTo>
                  <a:cubicBezTo>
                    <a:pt x="1974672" y="968665"/>
                    <a:pt x="1972381" y="974196"/>
                    <a:pt x="1968303" y="978274"/>
                  </a:cubicBezTo>
                  <a:cubicBezTo>
                    <a:pt x="1964225" y="982352"/>
                    <a:pt x="1958694" y="984643"/>
                    <a:pt x="1952927" y="984643"/>
                  </a:cubicBezTo>
                  <a:lnTo>
                    <a:pt x="21745" y="984643"/>
                  </a:lnTo>
                  <a:cubicBezTo>
                    <a:pt x="15978" y="984643"/>
                    <a:pt x="10447" y="982352"/>
                    <a:pt x="6369" y="978274"/>
                  </a:cubicBezTo>
                  <a:cubicBezTo>
                    <a:pt x="2291" y="974196"/>
                    <a:pt x="0" y="968665"/>
                    <a:pt x="0" y="962898"/>
                  </a:cubicBezTo>
                  <a:lnTo>
                    <a:pt x="0" y="21745"/>
                  </a:lnTo>
                  <a:cubicBezTo>
                    <a:pt x="0" y="15978"/>
                    <a:pt x="2291" y="10447"/>
                    <a:pt x="6369" y="6369"/>
                  </a:cubicBezTo>
                  <a:cubicBezTo>
                    <a:pt x="10447" y="2291"/>
                    <a:pt x="15978" y="0"/>
                    <a:pt x="21745" y="0"/>
                  </a:cubicBezTo>
                  <a:close/>
                </a:path>
              </a:pathLst>
            </a:custGeom>
            <a:solidFill>
              <a:srgbClr val="8AB7E2"/>
            </a:solidFill>
            <a:ln w="9525" cap="sq">
              <a:solidFill>
                <a:srgbClr val="000000"/>
              </a:solidFill>
              <a:prstDash val="solid"/>
              <a:miter/>
            </a:ln>
          </p:spPr>
        </p:sp>
        <p:sp>
          <p:nvSpPr>
            <p:cNvPr name="TextBox 6" id="6"/>
            <p:cNvSpPr txBox="true"/>
            <p:nvPr/>
          </p:nvSpPr>
          <p:spPr>
            <a:xfrm>
              <a:off x="0" y="-38100"/>
              <a:ext cx="1974672"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11944417" y="3808631"/>
            <a:ext cx="5065631" cy="2662922"/>
            <a:chOff x="0" y="0"/>
            <a:chExt cx="1873070" cy="984643"/>
          </a:xfrm>
        </p:grpSpPr>
        <p:sp>
          <p:nvSpPr>
            <p:cNvPr name="Freeform 8" id="8"/>
            <p:cNvSpPr/>
            <p:nvPr/>
          </p:nvSpPr>
          <p:spPr>
            <a:xfrm flipH="false" flipV="false" rot="0">
              <a:off x="0" y="0"/>
              <a:ext cx="1873070" cy="984643"/>
            </a:xfrm>
            <a:custGeom>
              <a:avLst/>
              <a:gdLst/>
              <a:ahLst/>
              <a:cxnLst/>
              <a:rect r="r" b="b" t="t" l="l"/>
              <a:pathLst>
                <a:path h="984643" w="1873070">
                  <a:moveTo>
                    <a:pt x="22925" y="0"/>
                  </a:moveTo>
                  <a:lnTo>
                    <a:pt x="1850145" y="0"/>
                  </a:lnTo>
                  <a:cubicBezTo>
                    <a:pt x="1856225" y="0"/>
                    <a:pt x="1862056" y="2415"/>
                    <a:pt x="1866356" y="6715"/>
                  </a:cubicBezTo>
                  <a:cubicBezTo>
                    <a:pt x="1870655" y="11014"/>
                    <a:pt x="1873070" y="16845"/>
                    <a:pt x="1873070" y="22925"/>
                  </a:cubicBezTo>
                  <a:lnTo>
                    <a:pt x="1873070" y="961719"/>
                  </a:lnTo>
                  <a:cubicBezTo>
                    <a:pt x="1873070" y="967799"/>
                    <a:pt x="1870655" y="973630"/>
                    <a:pt x="1866356" y="977929"/>
                  </a:cubicBezTo>
                  <a:cubicBezTo>
                    <a:pt x="1862056" y="982228"/>
                    <a:pt x="1856225" y="984643"/>
                    <a:pt x="1850145" y="984643"/>
                  </a:cubicBezTo>
                  <a:lnTo>
                    <a:pt x="22925" y="984643"/>
                  </a:lnTo>
                  <a:cubicBezTo>
                    <a:pt x="16845" y="984643"/>
                    <a:pt x="11014" y="982228"/>
                    <a:pt x="6715" y="977929"/>
                  </a:cubicBezTo>
                  <a:cubicBezTo>
                    <a:pt x="2415" y="973630"/>
                    <a:pt x="0" y="967799"/>
                    <a:pt x="0" y="961719"/>
                  </a:cubicBezTo>
                  <a:lnTo>
                    <a:pt x="0" y="22925"/>
                  </a:lnTo>
                  <a:cubicBezTo>
                    <a:pt x="0" y="16845"/>
                    <a:pt x="2415" y="11014"/>
                    <a:pt x="6715" y="6715"/>
                  </a:cubicBezTo>
                  <a:cubicBezTo>
                    <a:pt x="11014" y="2415"/>
                    <a:pt x="16845" y="0"/>
                    <a:pt x="22925" y="0"/>
                  </a:cubicBezTo>
                  <a:close/>
                </a:path>
              </a:pathLst>
            </a:custGeom>
            <a:solidFill>
              <a:srgbClr val="8AB7E2"/>
            </a:solidFill>
            <a:ln w="9525" cap="sq">
              <a:solidFill>
                <a:srgbClr val="000000"/>
              </a:solidFill>
              <a:prstDash val="solid"/>
              <a:miter/>
            </a:ln>
          </p:spPr>
        </p:sp>
        <p:sp>
          <p:nvSpPr>
            <p:cNvPr name="TextBox 9" id="9"/>
            <p:cNvSpPr txBox="true"/>
            <p:nvPr/>
          </p:nvSpPr>
          <p:spPr>
            <a:xfrm>
              <a:off x="0" y="-38100"/>
              <a:ext cx="187307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795476" y="6595378"/>
            <a:ext cx="5340408" cy="2662922"/>
            <a:chOff x="0" y="0"/>
            <a:chExt cx="1974672" cy="984643"/>
          </a:xfrm>
        </p:grpSpPr>
        <p:sp>
          <p:nvSpPr>
            <p:cNvPr name="Freeform 11" id="11"/>
            <p:cNvSpPr/>
            <p:nvPr/>
          </p:nvSpPr>
          <p:spPr>
            <a:xfrm flipH="false" flipV="false" rot="0">
              <a:off x="0" y="0"/>
              <a:ext cx="1974672" cy="984643"/>
            </a:xfrm>
            <a:custGeom>
              <a:avLst/>
              <a:gdLst/>
              <a:ahLst/>
              <a:cxnLst/>
              <a:rect r="r" b="b" t="t" l="l"/>
              <a:pathLst>
                <a:path h="984643" w="1974672">
                  <a:moveTo>
                    <a:pt x="21745" y="0"/>
                  </a:moveTo>
                  <a:lnTo>
                    <a:pt x="1952927" y="0"/>
                  </a:lnTo>
                  <a:cubicBezTo>
                    <a:pt x="1958694" y="0"/>
                    <a:pt x="1964225" y="2291"/>
                    <a:pt x="1968303" y="6369"/>
                  </a:cubicBezTo>
                  <a:cubicBezTo>
                    <a:pt x="1972381" y="10447"/>
                    <a:pt x="1974672" y="15978"/>
                    <a:pt x="1974672" y="21745"/>
                  </a:cubicBezTo>
                  <a:lnTo>
                    <a:pt x="1974672" y="962898"/>
                  </a:lnTo>
                  <a:cubicBezTo>
                    <a:pt x="1974672" y="968665"/>
                    <a:pt x="1972381" y="974196"/>
                    <a:pt x="1968303" y="978274"/>
                  </a:cubicBezTo>
                  <a:cubicBezTo>
                    <a:pt x="1964225" y="982352"/>
                    <a:pt x="1958694" y="984643"/>
                    <a:pt x="1952927" y="984643"/>
                  </a:cubicBezTo>
                  <a:lnTo>
                    <a:pt x="21745" y="984643"/>
                  </a:lnTo>
                  <a:cubicBezTo>
                    <a:pt x="15978" y="984643"/>
                    <a:pt x="10447" y="982352"/>
                    <a:pt x="6369" y="978274"/>
                  </a:cubicBezTo>
                  <a:cubicBezTo>
                    <a:pt x="2291" y="974196"/>
                    <a:pt x="0" y="968665"/>
                    <a:pt x="0" y="962898"/>
                  </a:cubicBezTo>
                  <a:lnTo>
                    <a:pt x="0" y="21745"/>
                  </a:lnTo>
                  <a:cubicBezTo>
                    <a:pt x="0" y="15978"/>
                    <a:pt x="2291" y="10447"/>
                    <a:pt x="6369" y="6369"/>
                  </a:cubicBezTo>
                  <a:cubicBezTo>
                    <a:pt x="10447" y="2291"/>
                    <a:pt x="15978" y="0"/>
                    <a:pt x="21745" y="0"/>
                  </a:cubicBezTo>
                  <a:close/>
                </a:path>
              </a:pathLst>
            </a:custGeom>
            <a:solidFill>
              <a:srgbClr val="8AB7E2"/>
            </a:solidFill>
            <a:ln w="9525" cap="sq">
              <a:solidFill>
                <a:srgbClr val="000000"/>
              </a:solidFill>
              <a:prstDash val="solid"/>
              <a:miter/>
            </a:ln>
          </p:spPr>
        </p:sp>
        <p:sp>
          <p:nvSpPr>
            <p:cNvPr name="TextBox 12" id="12"/>
            <p:cNvSpPr txBox="true"/>
            <p:nvPr/>
          </p:nvSpPr>
          <p:spPr>
            <a:xfrm>
              <a:off x="0" y="-38100"/>
              <a:ext cx="1974672"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206092" y="1028700"/>
            <a:ext cx="5267276" cy="2662922"/>
            <a:chOff x="0" y="0"/>
            <a:chExt cx="1947631" cy="984643"/>
          </a:xfrm>
        </p:grpSpPr>
        <p:sp>
          <p:nvSpPr>
            <p:cNvPr name="Freeform 14" id="14"/>
            <p:cNvSpPr/>
            <p:nvPr/>
          </p:nvSpPr>
          <p:spPr>
            <a:xfrm flipH="false" flipV="false" rot="0">
              <a:off x="0" y="0"/>
              <a:ext cx="1947631" cy="984643"/>
            </a:xfrm>
            <a:custGeom>
              <a:avLst/>
              <a:gdLst/>
              <a:ahLst/>
              <a:cxnLst/>
              <a:rect r="r" b="b" t="t" l="l"/>
              <a:pathLst>
                <a:path h="984643" w="1947631">
                  <a:moveTo>
                    <a:pt x="22047" y="0"/>
                  </a:moveTo>
                  <a:lnTo>
                    <a:pt x="1925584" y="0"/>
                  </a:lnTo>
                  <a:cubicBezTo>
                    <a:pt x="1931431" y="0"/>
                    <a:pt x="1937039" y="2323"/>
                    <a:pt x="1941173" y="6457"/>
                  </a:cubicBezTo>
                  <a:cubicBezTo>
                    <a:pt x="1945308" y="10592"/>
                    <a:pt x="1947631" y="16200"/>
                    <a:pt x="1947631" y="22047"/>
                  </a:cubicBezTo>
                  <a:lnTo>
                    <a:pt x="1947631" y="962596"/>
                  </a:lnTo>
                  <a:cubicBezTo>
                    <a:pt x="1947631" y="974773"/>
                    <a:pt x="1937760" y="984643"/>
                    <a:pt x="1925584" y="984643"/>
                  </a:cubicBezTo>
                  <a:lnTo>
                    <a:pt x="22047" y="984643"/>
                  </a:lnTo>
                  <a:cubicBezTo>
                    <a:pt x="16200" y="984643"/>
                    <a:pt x="10592" y="982321"/>
                    <a:pt x="6457" y="978186"/>
                  </a:cubicBezTo>
                  <a:cubicBezTo>
                    <a:pt x="2323" y="974051"/>
                    <a:pt x="0" y="968444"/>
                    <a:pt x="0" y="962596"/>
                  </a:cubicBezTo>
                  <a:lnTo>
                    <a:pt x="0" y="22047"/>
                  </a:lnTo>
                  <a:cubicBezTo>
                    <a:pt x="0" y="16200"/>
                    <a:pt x="2323" y="10592"/>
                    <a:pt x="6457" y="6457"/>
                  </a:cubicBezTo>
                  <a:cubicBezTo>
                    <a:pt x="10592" y="2323"/>
                    <a:pt x="16200" y="0"/>
                    <a:pt x="22047" y="0"/>
                  </a:cubicBezTo>
                  <a:close/>
                </a:path>
              </a:pathLst>
            </a:custGeom>
            <a:solidFill>
              <a:srgbClr val="8AB7E2"/>
            </a:solidFill>
            <a:ln w="9525" cap="sq">
              <a:solidFill>
                <a:srgbClr val="000000"/>
              </a:solidFill>
              <a:prstDash val="solid"/>
              <a:miter/>
            </a:ln>
          </p:spPr>
        </p:sp>
        <p:sp>
          <p:nvSpPr>
            <p:cNvPr name="TextBox 15" id="15"/>
            <p:cNvSpPr txBox="true"/>
            <p:nvPr/>
          </p:nvSpPr>
          <p:spPr>
            <a:xfrm>
              <a:off x="0" y="-38100"/>
              <a:ext cx="1947631"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206092" y="3812039"/>
            <a:ext cx="5267276" cy="2662922"/>
            <a:chOff x="0" y="0"/>
            <a:chExt cx="1947631" cy="984643"/>
          </a:xfrm>
        </p:grpSpPr>
        <p:sp>
          <p:nvSpPr>
            <p:cNvPr name="Freeform 17" id="17"/>
            <p:cNvSpPr/>
            <p:nvPr/>
          </p:nvSpPr>
          <p:spPr>
            <a:xfrm flipH="false" flipV="false" rot="0">
              <a:off x="0" y="0"/>
              <a:ext cx="1947631" cy="984643"/>
            </a:xfrm>
            <a:custGeom>
              <a:avLst/>
              <a:gdLst/>
              <a:ahLst/>
              <a:cxnLst/>
              <a:rect r="r" b="b" t="t" l="l"/>
              <a:pathLst>
                <a:path h="984643" w="1947631">
                  <a:moveTo>
                    <a:pt x="22047" y="0"/>
                  </a:moveTo>
                  <a:lnTo>
                    <a:pt x="1925584" y="0"/>
                  </a:lnTo>
                  <a:cubicBezTo>
                    <a:pt x="1931431" y="0"/>
                    <a:pt x="1937039" y="2323"/>
                    <a:pt x="1941173" y="6457"/>
                  </a:cubicBezTo>
                  <a:cubicBezTo>
                    <a:pt x="1945308" y="10592"/>
                    <a:pt x="1947631" y="16200"/>
                    <a:pt x="1947631" y="22047"/>
                  </a:cubicBezTo>
                  <a:lnTo>
                    <a:pt x="1947631" y="962596"/>
                  </a:lnTo>
                  <a:cubicBezTo>
                    <a:pt x="1947631" y="974773"/>
                    <a:pt x="1937760" y="984643"/>
                    <a:pt x="1925584" y="984643"/>
                  </a:cubicBezTo>
                  <a:lnTo>
                    <a:pt x="22047" y="984643"/>
                  </a:lnTo>
                  <a:cubicBezTo>
                    <a:pt x="16200" y="984643"/>
                    <a:pt x="10592" y="982321"/>
                    <a:pt x="6457" y="978186"/>
                  </a:cubicBezTo>
                  <a:cubicBezTo>
                    <a:pt x="2323" y="974051"/>
                    <a:pt x="0" y="968444"/>
                    <a:pt x="0" y="962596"/>
                  </a:cubicBezTo>
                  <a:lnTo>
                    <a:pt x="0" y="22047"/>
                  </a:lnTo>
                  <a:cubicBezTo>
                    <a:pt x="0" y="16200"/>
                    <a:pt x="2323" y="10592"/>
                    <a:pt x="6457" y="6457"/>
                  </a:cubicBezTo>
                  <a:cubicBezTo>
                    <a:pt x="10592" y="2323"/>
                    <a:pt x="16200" y="0"/>
                    <a:pt x="22047" y="0"/>
                  </a:cubicBezTo>
                  <a:close/>
                </a:path>
              </a:pathLst>
            </a:custGeom>
            <a:solidFill>
              <a:srgbClr val="8AB7E2"/>
            </a:solidFill>
            <a:ln w="9525" cap="sq">
              <a:solidFill>
                <a:srgbClr val="000000"/>
              </a:solidFill>
              <a:prstDash val="solid"/>
              <a:miter/>
            </a:ln>
          </p:spPr>
        </p:sp>
        <p:sp>
          <p:nvSpPr>
            <p:cNvPr name="TextBox 18" id="18"/>
            <p:cNvSpPr txBox="true"/>
            <p:nvPr/>
          </p:nvSpPr>
          <p:spPr>
            <a:xfrm>
              <a:off x="0" y="-38100"/>
              <a:ext cx="1947631"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299437" y="6598786"/>
            <a:ext cx="4974421" cy="2662922"/>
            <a:chOff x="0" y="0"/>
            <a:chExt cx="1839345" cy="984643"/>
          </a:xfrm>
        </p:grpSpPr>
        <p:sp>
          <p:nvSpPr>
            <p:cNvPr name="Freeform 20" id="20"/>
            <p:cNvSpPr/>
            <p:nvPr/>
          </p:nvSpPr>
          <p:spPr>
            <a:xfrm flipH="false" flipV="false" rot="0">
              <a:off x="0" y="0"/>
              <a:ext cx="1839345" cy="984643"/>
            </a:xfrm>
            <a:custGeom>
              <a:avLst/>
              <a:gdLst/>
              <a:ahLst/>
              <a:cxnLst/>
              <a:rect r="r" b="b" t="t" l="l"/>
              <a:pathLst>
                <a:path h="984643" w="1839345">
                  <a:moveTo>
                    <a:pt x="23345" y="0"/>
                  </a:moveTo>
                  <a:lnTo>
                    <a:pt x="1816000" y="0"/>
                  </a:lnTo>
                  <a:cubicBezTo>
                    <a:pt x="1822191" y="0"/>
                    <a:pt x="1828129" y="2460"/>
                    <a:pt x="1832507" y="6838"/>
                  </a:cubicBezTo>
                  <a:cubicBezTo>
                    <a:pt x="1836885" y="11216"/>
                    <a:pt x="1839345" y="17154"/>
                    <a:pt x="1839345" y="23345"/>
                  </a:cubicBezTo>
                  <a:lnTo>
                    <a:pt x="1839345" y="961298"/>
                  </a:lnTo>
                  <a:cubicBezTo>
                    <a:pt x="1839345" y="974192"/>
                    <a:pt x="1828893" y="984643"/>
                    <a:pt x="1816000" y="984643"/>
                  </a:cubicBezTo>
                  <a:lnTo>
                    <a:pt x="23345" y="984643"/>
                  </a:lnTo>
                  <a:cubicBezTo>
                    <a:pt x="17154" y="984643"/>
                    <a:pt x="11216" y="982184"/>
                    <a:pt x="6838" y="977806"/>
                  </a:cubicBezTo>
                  <a:cubicBezTo>
                    <a:pt x="2460" y="973428"/>
                    <a:pt x="0" y="967490"/>
                    <a:pt x="0" y="961298"/>
                  </a:cubicBezTo>
                  <a:lnTo>
                    <a:pt x="0" y="23345"/>
                  </a:lnTo>
                  <a:cubicBezTo>
                    <a:pt x="0" y="17154"/>
                    <a:pt x="2460" y="11216"/>
                    <a:pt x="6838" y="6838"/>
                  </a:cubicBezTo>
                  <a:cubicBezTo>
                    <a:pt x="11216" y="2460"/>
                    <a:pt x="17154" y="0"/>
                    <a:pt x="23345" y="0"/>
                  </a:cubicBezTo>
                  <a:close/>
                </a:path>
              </a:pathLst>
            </a:custGeom>
            <a:solidFill>
              <a:srgbClr val="8AB7E2"/>
            </a:solidFill>
            <a:ln w="9525" cap="sq">
              <a:solidFill>
                <a:srgbClr val="000000"/>
              </a:solidFill>
              <a:prstDash val="solid"/>
              <a:miter/>
            </a:ln>
          </p:spPr>
        </p:sp>
        <p:sp>
          <p:nvSpPr>
            <p:cNvPr name="TextBox 21" id="21"/>
            <p:cNvSpPr txBox="true"/>
            <p:nvPr/>
          </p:nvSpPr>
          <p:spPr>
            <a:xfrm>
              <a:off x="0" y="-38100"/>
              <a:ext cx="1839345"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206092" y="1058492"/>
            <a:ext cx="5267276" cy="2596522"/>
          </a:xfrm>
          <a:custGeom>
            <a:avLst/>
            <a:gdLst/>
            <a:ahLst/>
            <a:cxnLst/>
            <a:rect r="r" b="b" t="t" l="l"/>
            <a:pathLst>
              <a:path h="2596522" w="5267276">
                <a:moveTo>
                  <a:pt x="0" y="0"/>
                </a:moveTo>
                <a:lnTo>
                  <a:pt x="5267276" y="0"/>
                </a:lnTo>
                <a:lnTo>
                  <a:pt x="5267276" y="2596522"/>
                </a:lnTo>
                <a:lnTo>
                  <a:pt x="0" y="2596522"/>
                </a:lnTo>
                <a:lnTo>
                  <a:pt x="0" y="0"/>
                </a:lnTo>
                <a:close/>
              </a:path>
            </a:pathLst>
          </a:custGeom>
          <a:blipFill>
            <a:blip r:embed="rId5"/>
            <a:stretch>
              <a:fillRect l="-463" t="-2072" r="0" b="-1615"/>
            </a:stretch>
          </a:blipFill>
        </p:spPr>
      </p:sp>
      <p:sp>
        <p:nvSpPr>
          <p:cNvPr name="Freeform 27" id="27"/>
          <p:cNvSpPr/>
          <p:nvPr/>
        </p:nvSpPr>
        <p:spPr>
          <a:xfrm flipH="false" flipV="false" rot="0">
            <a:off x="1206092" y="3819528"/>
            <a:ext cx="5267276" cy="2661443"/>
          </a:xfrm>
          <a:custGeom>
            <a:avLst/>
            <a:gdLst/>
            <a:ahLst/>
            <a:cxnLst/>
            <a:rect r="r" b="b" t="t" l="l"/>
            <a:pathLst>
              <a:path h="2661443" w="5267276">
                <a:moveTo>
                  <a:pt x="0" y="0"/>
                </a:moveTo>
                <a:lnTo>
                  <a:pt x="5267276" y="0"/>
                </a:lnTo>
                <a:lnTo>
                  <a:pt x="5267276" y="2661444"/>
                </a:lnTo>
                <a:lnTo>
                  <a:pt x="0" y="2661444"/>
                </a:lnTo>
                <a:lnTo>
                  <a:pt x="0" y="0"/>
                </a:lnTo>
                <a:close/>
              </a:path>
            </a:pathLst>
          </a:custGeom>
          <a:blipFill>
            <a:blip r:embed="rId6"/>
            <a:stretch>
              <a:fillRect l="0" t="-3156" r="0" b="-3156"/>
            </a:stretch>
          </a:blipFill>
        </p:spPr>
      </p:sp>
      <p:sp>
        <p:nvSpPr>
          <p:cNvPr name="Freeform 28" id="28"/>
          <p:cNvSpPr/>
          <p:nvPr/>
        </p:nvSpPr>
        <p:spPr>
          <a:xfrm flipH="false" flipV="false" rot="0">
            <a:off x="1206092" y="6642897"/>
            <a:ext cx="5267276" cy="2871593"/>
          </a:xfrm>
          <a:custGeom>
            <a:avLst/>
            <a:gdLst/>
            <a:ahLst/>
            <a:cxnLst/>
            <a:rect r="r" b="b" t="t" l="l"/>
            <a:pathLst>
              <a:path h="2871593" w="5267276">
                <a:moveTo>
                  <a:pt x="0" y="0"/>
                </a:moveTo>
                <a:lnTo>
                  <a:pt x="5267276" y="0"/>
                </a:lnTo>
                <a:lnTo>
                  <a:pt x="5267276" y="2871593"/>
                </a:lnTo>
                <a:lnTo>
                  <a:pt x="0" y="2871593"/>
                </a:lnTo>
                <a:lnTo>
                  <a:pt x="0" y="0"/>
                </a:lnTo>
                <a:close/>
              </a:path>
            </a:pathLst>
          </a:custGeom>
          <a:blipFill>
            <a:blip r:embed="rId7"/>
            <a:stretch>
              <a:fillRect l="0" t="0" r="0" b="0"/>
            </a:stretch>
          </a:blipFill>
        </p:spPr>
      </p:sp>
      <p:sp>
        <p:nvSpPr>
          <p:cNvPr name="Freeform 29" id="29"/>
          <p:cNvSpPr/>
          <p:nvPr/>
        </p:nvSpPr>
        <p:spPr>
          <a:xfrm flipH="false" flipV="false" rot="0">
            <a:off x="11795476" y="1021038"/>
            <a:ext cx="5340408" cy="2678247"/>
          </a:xfrm>
          <a:custGeom>
            <a:avLst/>
            <a:gdLst/>
            <a:ahLst/>
            <a:cxnLst/>
            <a:rect r="r" b="b" t="t" l="l"/>
            <a:pathLst>
              <a:path h="2678247" w="5340408">
                <a:moveTo>
                  <a:pt x="0" y="0"/>
                </a:moveTo>
                <a:lnTo>
                  <a:pt x="5340409" y="0"/>
                </a:lnTo>
                <a:lnTo>
                  <a:pt x="5340409" y="2678246"/>
                </a:lnTo>
                <a:lnTo>
                  <a:pt x="0" y="2678246"/>
                </a:lnTo>
                <a:lnTo>
                  <a:pt x="0" y="0"/>
                </a:lnTo>
                <a:close/>
              </a:path>
            </a:pathLst>
          </a:custGeom>
          <a:blipFill>
            <a:blip r:embed="rId8"/>
            <a:stretch>
              <a:fillRect l="0" t="0" r="0" b="0"/>
            </a:stretch>
          </a:blipFill>
        </p:spPr>
      </p:sp>
      <p:sp>
        <p:nvSpPr>
          <p:cNvPr name="Freeform 30" id="30"/>
          <p:cNvSpPr/>
          <p:nvPr/>
        </p:nvSpPr>
        <p:spPr>
          <a:xfrm flipH="false" flipV="false" rot="0">
            <a:off x="11795476" y="3808631"/>
            <a:ext cx="5340408" cy="2672341"/>
          </a:xfrm>
          <a:custGeom>
            <a:avLst/>
            <a:gdLst/>
            <a:ahLst/>
            <a:cxnLst/>
            <a:rect r="r" b="b" t="t" l="l"/>
            <a:pathLst>
              <a:path h="2672341" w="5340408">
                <a:moveTo>
                  <a:pt x="0" y="0"/>
                </a:moveTo>
                <a:lnTo>
                  <a:pt x="5340409" y="0"/>
                </a:lnTo>
                <a:lnTo>
                  <a:pt x="5340409" y="2672341"/>
                </a:lnTo>
                <a:lnTo>
                  <a:pt x="0" y="2672341"/>
                </a:lnTo>
                <a:lnTo>
                  <a:pt x="0" y="0"/>
                </a:lnTo>
                <a:close/>
              </a:path>
            </a:pathLst>
          </a:custGeom>
          <a:blipFill>
            <a:blip r:embed="rId9"/>
            <a:stretch>
              <a:fillRect l="0" t="-7741" r="0" b="-7741"/>
            </a:stretch>
          </a:blipFill>
        </p:spPr>
      </p:sp>
      <p:sp>
        <p:nvSpPr>
          <p:cNvPr name="Freeform 31" id="31"/>
          <p:cNvSpPr/>
          <p:nvPr/>
        </p:nvSpPr>
        <p:spPr>
          <a:xfrm flipH="false" flipV="false" rot="0">
            <a:off x="11752881" y="6642897"/>
            <a:ext cx="5425598" cy="2668194"/>
          </a:xfrm>
          <a:custGeom>
            <a:avLst/>
            <a:gdLst/>
            <a:ahLst/>
            <a:cxnLst/>
            <a:rect r="r" b="b" t="t" l="l"/>
            <a:pathLst>
              <a:path h="2668194" w="5425598">
                <a:moveTo>
                  <a:pt x="0" y="0"/>
                </a:moveTo>
                <a:lnTo>
                  <a:pt x="5425599" y="0"/>
                </a:lnTo>
                <a:lnTo>
                  <a:pt x="5425599" y="2668194"/>
                </a:lnTo>
                <a:lnTo>
                  <a:pt x="0" y="2668194"/>
                </a:lnTo>
                <a:lnTo>
                  <a:pt x="0" y="0"/>
                </a:lnTo>
                <a:close/>
              </a:path>
            </a:pathLst>
          </a:custGeom>
          <a:blipFill>
            <a:blip r:embed="rId10"/>
            <a:stretch>
              <a:fillRect l="0" t="0" r="0" b="0"/>
            </a:stretch>
          </a:blipFill>
        </p:spPr>
      </p:sp>
      <p:sp>
        <p:nvSpPr>
          <p:cNvPr name="TextBox 32" id="32"/>
          <p:cNvSpPr txBox="true"/>
          <p:nvPr/>
        </p:nvSpPr>
        <p:spPr>
          <a:xfrm rot="0">
            <a:off x="6995244" y="4385814"/>
            <a:ext cx="4297511" cy="1043306"/>
          </a:xfrm>
          <a:prstGeom prst="rect">
            <a:avLst/>
          </a:prstGeom>
        </p:spPr>
        <p:txBody>
          <a:bodyPr anchor="t" rtlCol="false" tIns="0" lIns="0" bIns="0" rIns="0">
            <a:spAutoFit/>
          </a:bodyPr>
          <a:lstStyle/>
          <a:p>
            <a:pPr algn="ctr" marL="0" indent="0" lvl="1">
              <a:lnSpc>
                <a:spcPts val="7760"/>
              </a:lnSpc>
              <a:spcBef>
                <a:spcPct val="0"/>
              </a:spcBef>
            </a:pPr>
            <a:r>
              <a:rPr lang="en-US" b="true" sz="8000">
                <a:solidFill>
                  <a:srgbClr val="F2F2F2"/>
                </a:solidFill>
                <a:latin typeface="DM Sans Bold"/>
                <a:ea typeface="DM Sans Bold"/>
                <a:cs typeface="DM Sans Bold"/>
                <a:sym typeface="DM Sans Bold"/>
              </a:rPr>
              <a:t>Survey</a:t>
            </a:r>
          </a:p>
        </p:txBody>
      </p:sp>
      <p:sp>
        <p:nvSpPr>
          <p:cNvPr name="TextBox 33" id="33"/>
          <p:cNvSpPr txBox="true"/>
          <p:nvPr/>
        </p:nvSpPr>
        <p:spPr>
          <a:xfrm rot="0">
            <a:off x="7481853" y="5715707"/>
            <a:ext cx="3324293" cy="406146"/>
          </a:xfrm>
          <a:prstGeom prst="rect">
            <a:avLst/>
          </a:prstGeom>
        </p:spPr>
        <p:txBody>
          <a:bodyPr anchor="t" rtlCol="false" tIns="0" lIns="0" bIns="0" rIns="0">
            <a:spAutoFit/>
          </a:bodyPr>
          <a:lstStyle/>
          <a:p>
            <a:pPr algn="ctr">
              <a:lnSpc>
                <a:spcPts val="3132"/>
              </a:lnSpc>
            </a:pPr>
            <a:r>
              <a:rPr lang="en-US" sz="2900">
                <a:solidFill>
                  <a:srgbClr val="FFFFFF"/>
                </a:solidFill>
                <a:latin typeface="DM Sans"/>
                <a:ea typeface="DM Sans"/>
                <a:cs typeface="DM Sans"/>
                <a:sym typeface="DM Sans"/>
              </a:rPr>
              <a:t>On Pornography</a:t>
            </a:r>
          </a:p>
        </p:txBody>
      </p:sp>
      <p:sp>
        <p:nvSpPr>
          <p:cNvPr name="TextBox 34" id="34"/>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44810" y="372110"/>
            <a:ext cx="7758764" cy="6337935"/>
            <a:chOff x="0" y="0"/>
            <a:chExt cx="1202036" cy="981912"/>
          </a:xfrm>
        </p:grpSpPr>
        <p:sp>
          <p:nvSpPr>
            <p:cNvPr name="Freeform 3" id="3"/>
            <p:cNvSpPr/>
            <p:nvPr/>
          </p:nvSpPr>
          <p:spPr>
            <a:xfrm flipH="false" flipV="false" rot="0">
              <a:off x="0" y="0"/>
              <a:ext cx="1202036" cy="981912"/>
            </a:xfrm>
            <a:custGeom>
              <a:avLst/>
              <a:gdLst/>
              <a:ahLst/>
              <a:cxnLst/>
              <a:rect r="r" b="b" t="t" l="l"/>
              <a:pathLst>
                <a:path h="981912" w="1202036">
                  <a:moveTo>
                    <a:pt x="0" y="0"/>
                  </a:moveTo>
                  <a:lnTo>
                    <a:pt x="1202036" y="0"/>
                  </a:lnTo>
                  <a:lnTo>
                    <a:pt x="1202036" y="981912"/>
                  </a:lnTo>
                  <a:lnTo>
                    <a:pt x="0" y="981912"/>
                  </a:lnTo>
                  <a:close/>
                </a:path>
              </a:pathLst>
            </a:custGeom>
            <a:blipFill>
              <a:blip r:embed="rId2"/>
              <a:stretch>
                <a:fillRect l="0" t="-11208" r="0" b="-11208"/>
              </a:stretch>
            </a:blipFill>
          </p:spPr>
        </p:sp>
      </p:grpSp>
      <p:grpSp>
        <p:nvGrpSpPr>
          <p:cNvPr name="Group 4" id="4"/>
          <p:cNvGrpSpPr/>
          <p:nvPr/>
        </p:nvGrpSpPr>
        <p:grpSpPr>
          <a:xfrm rot="0">
            <a:off x="9484674" y="1329555"/>
            <a:ext cx="8990974" cy="2244275"/>
            <a:chOff x="0" y="0"/>
            <a:chExt cx="2186727" cy="545838"/>
          </a:xfrm>
        </p:grpSpPr>
        <p:sp>
          <p:nvSpPr>
            <p:cNvPr name="Freeform 5" id="5"/>
            <p:cNvSpPr/>
            <p:nvPr/>
          </p:nvSpPr>
          <p:spPr>
            <a:xfrm flipH="false" flipV="false" rot="0">
              <a:off x="0" y="0"/>
              <a:ext cx="2186727" cy="545838"/>
            </a:xfrm>
            <a:custGeom>
              <a:avLst/>
              <a:gdLst/>
              <a:ahLst/>
              <a:cxnLst/>
              <a:rect r="r" b="b" t="t" l="l"/>
              <a:pathLst>
                <a:path h="545838" w="2186727">
                  <a:moveTo>
                    <a:pt x="0" y="0"/>
                  </a:moveTo>
                  <a:lnTo>
                    <a:pt x="2186727" y="0"/>
                  </a:lnTo>
                  <a:lnTo>
                    <a:pt x="2186727" y="545838"/>
                  </a:lnTo>
                  <a:lnTo>
                    <a:pt x="0" y="545838"/>
                  </a:lnTo>
                  <a:close/>
                </a:path>
              </a:pathLst>
            </a:custGeom>
            <a:solidFill>
              <a:srgbClr val="FFFFFF"/>
            </a:solidFill>
          </p:spPr>
        </p:sp>
        <p:sp>
          <p:nvSpPr>
            <p:cNvPr name="TextBox 6" id="6"/>
            <p:cNvSpPr txBox="true"/>
            <p:nvPr/>
          </p:nvSpPr>
          <p:spPr>
            <a:xfrm>
              <a:off x="0" y="-47625"/>
              <a:ext cx="2186727" cy="59346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484674" y="4171790"/>
            <a:ext cx="8990974" cy="2244275"/>
            <a:chOff x="0" y="0"/>
            <a:chExt cx="2186727" cy="545838"/>
          </a:xfrm>
        </p:grpSpPr>
        <p:sp>
          <p:nvSpPr>
            <p:cNvPr name="Freeform 8" id="8"/>
            <p:cNvSpPr/>
            <p:nvPr/>
          </p:nvSpPr>
          <p:spPr>
            <a:xfrm flipH="false" flipV="false" rot="0">
              <a:off x="0" y="0"/>
              <a:ext cx="2186727" cy="545838"/>
            </a:xfrm>
            <a:custGeom>
              <a:avLst/>
              <a:gdLst/>
              <a:ahLst/>
              <a:cxnLst/>
              <a:rect r="r" b="b" t="t" l="l"/>
              <a:pathLst>
                <a:path h="545838" w="2186727">
                  <a:moveTo>
                    <a:pt x="0" y="0"/>
                  </a:moveTo>
                  <a:lnTo>
                    <a:pt x="2186727" y="0"/>
                  </a:lnTo>
                  <a:lnTo>
                    <a:pt x="2186727" y="545838"/>
                  </a:lnTo>
                  <a:lnTo>
                    <a:pt x="0" y="545838"/>
                  </a:lnTo>
                  <a:close/>
                </a:path>
              </a:pathLst>
            </a:custGeom>
            <a:solidFill>
              <a:srgbClr val="FFFFFF"/>
            </a:solidFill>
          </p:spPr>
        </p:sp>
        <p:sp>
          <p:nvSpPr>
            <p:cNvPr name="TextBox 9" id="9"/>
            <p:cNvSpPr txBox="true"/>
            <p:nvPr/>
          </p:nvSpPr>
          <p:spPr>
            <a:xfrm>
              <a:off x="0" y="-47625"/>
              <a:ext cx="2186727" cy="59346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484674" y="7014025"/>
            <a:ext cx="8990974" cy="2244275"/>
            <a:chOff x="0" y="0"/>
            <a:chExt cx="2186727" cy="545838"/>
          </a:xfrm>
        </p:grpSpPr>
        <p:sp>
          <p:nvSpPr>
            <p:cNvPr name="Freeform 11" id="11"/>
            <p:cNvSpPr/>
            <p:nvPr/>
          </p:nvSpPr>
          <p:spPr>
            <a:xfrm flipH="false" flipV="false" rot="0">
              <a:off x="0" y="0"/>
              <a:ext cx="2186727" cy="545838"/>
            </a:xfrm>
            <a:custGeom>
              <a:avLst/>
              <a:gdLst/>
              <a:ahLst/>
              <a:cxnLst/>
              <a:rect r="r" b="b" t="t" l="l"/>
              <a:pathLst>
                <a:path h="545838" w="2186727">
                  <a:moveTo>
                    <a:pt x="0" y="0"/>
                  </a:moveTo>
                  <a:lnTo>
                    <a:pt x="2186727" y="0"/>
                  </a:lnTo>
                  <a:lnTo>
                    <a:pt x="2186727" y="545838"/>
                  </a:lnTo>
                  <a:lnTo>
                    <a:pt x="0" y="545838"/>
                  </a:lnTo>
                  <a:close/>
                </a:path>
              </a:pathLst>
            </a:custGeom>
            <a:solidFill>
              <a:srgbClr val="FFFFFF"/>
            </a:solidFill>
          </p:spPr>
        </p:sp>
        <p:sp>
          <p:nvSpPr>
            <p:cNvPr name="TextBox 12" id="12"/>
            <p:cNvSpPr txBox="true"/>
            <p:nvPr/>
          </p:nvSpPr>
          <p:spPr>
            <a:xfrm>
              <a:off x="0" y="-47625"/>
              <a:ext cx="2186727" cy="59346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819121" y="1329270"/>
            <a:ext cx="2342742" cy="1769711"/>
            <a:chOff x="0" y="0"/>
            <a:chExt cx="569787" cy="430418"/>
          </a:xfrm>
        </p:grpSpPr>
        <p:sp>
          <p:nvSpPr>
            <p:cNvPr name="Freeform 14" id="14"/>
            <p:cNvSpPr/>
            <p:nvPr/>
          </p:nvSpPr>
          <p:spPr>
            <a:xfrm flipH="false" flipV="false" rot="0">
              <a:off x="0" y="0"/>
              <a:ext cx="569787" cy="430418"/>
            </a:xfrm>
            <a:custGeom>
              <a:avLst/>
              <a:gdLst/>
              <a:ahLst/>
              <a:cxnLst/>
              <a:rect r="r" b="b" t="t" l="l"/>
              <a:pathLst>
                <a:path h="430418" w="569787">
                  <a:moveTo>
                    <a:pt x="0" y="0"/>
                  </a:moveTo>
                  <a:lnTo>
                    <a:pt x="569787" y="0"/>
                  </a:lnTo>
                  <a:lnTo>
                    <a:pt x="569787" y="430418"/>
                  </a:lnTo>
                  <a:lnTo>
                    <a:pt x="0" y="430418"/>
                  </a:ln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sp>
          <p:nvSpPr>
            <p:cNvPr name="TextBox 15" id="15"/>
            <p:cNvSpPr txBox="true"/>
            <p:nvPr/>
          </p:nvSpPr>
          <p:spPr>
            <a:xfrm>
              <a:off x="0" y="-47625"/>
              <a:ext cx="569787" cy="47804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819121" y="4171647"/>
            <a:ext cx="2342742" cy="1769711"/>
            <a:chOff x="0" y="0"/>
            <a:chExt cx="569787" cy="430418"/>
          </a:xfrm>
        </p:grpSpPr>
        <p:sp>
          <p:nvSpPr>
            <p:cNvPr name="Freeform 17" id="17"/>
            <p:cNvSpPr/>
            <p:nvPr/>
          </p:nvSpPr>
          <p:spPr>
            <a:xfrm flipH="false" flipV="false" rot="0">
              <a:off x="0" y="0"/>
              <a:ext cx="569787" cy="430418"/>
            </a:xfrm>
            <a:custGeom>
              <a:avLst/>
              <a:gdLst/>
              <a:ahLst/>
              <a:cxnLst/>
              <a:rect r="r" b="b" t="t" l="l"/>
              <a:pathLst>
                <a:path h="430418" w="569787">
                  <a:moveTo>
                    <a:pt x="0" y="0"/>
                  </a:moveTo>
                  <a:lnTo>
                    <a:pt x="569787" y="0"/>
                  </a:lnTo>
                  <a:lnTo>
                    <a:pt x="569787" y="430418"/>
                  </a:lnTo>
                  <a:lnTo>
                    <a:pt x="0" y="430418"/>
                  </a:ln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sp>
          <p:nvSpPr>
            <p:cNvPr name="TextBox 18" id="18"/>
            <p:cNvSpPr txBox="true"/>
            <p:nvPr/>
          </p:nvSpPr>
          <p:spPr>
            <a:xfrm>
              <a:off x="0" y="-47625"/>
              <a:ext cx="569787" cy="47804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819121" y="7014025"/>
            <a:ext cx="2342742" cy="1769711"/>
            <a:chOff x="0" y="0"/>
            <a:chExt cx="569787" cy="430418"/>
          </a:xfrm>
        </p:grpSpPr>
        <p:sp>
          <p:nvSpPr>
            <p:cNvPr name="Freeform 20" id="20"/>
            <p:cNvSpPr/>
            <p:nvPr/>
          </p:nvSpPr>
          <p:spPr>
            <a:xfrm flipH="false" flipV="false" rot="0">
              <a:off x="0" y="0"/>
              <a:ext cx="569787" cy="430418"/>
            </a:xfrm>
            <a:custGeom>
              <a:avLst/>
              <a:gdLst/>
              <a:ahLst/>
              <a:cxnLst/>
              <a:rect r="r" b="b" t="t" l="l"/>
              <a:pathLst>
                <a:path h="430418" w="569787">
                  <a:moveTo>
                    <a:pt x="0" y="0"/>
                  </a:moveTo>
                  <a:lnTo>
                    <a:pt x="569787" y="0"/>
                  </a:lnTo>
                  <a:lnTo>
                    <a:pt x="569787" y="430418"/>
                  </a:lnTo>
                  <a:lnTo>
                    <a:pt x="0" y="430418"/>
                  </a:ln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sp>
          <p:nvSpPr>
            <p:cNvPr name="TextBox 21" id="21"/>
            <p:cNvSpPr txBox="true"/>
            <p:nvPr/>
          </p:nvSpPr>
          <p:spPr>
            <a:xfrm>
              <a:off x="0" y="-47625"/>
              <a:ext cx="569787" cy="47804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0062591" y="1539535"/>
            <a:ext cx="1767006" cy="1513553"/>
          </a:xfrm>
          <a:custGeom>
            <a:avLst/>
            <a:gdLst/>
            <a:ahLst/>
            <a:cxnLst/>
            <a:rect r="r" b="b" t="t" l="l"/>
            <a:pathLst>
              <a:path h="1513553" w="1767006">
                <a:moveTo>
                  <a:pt x="0" y="0"/>
                </a:moveTo>
                <a:lnTo>
                  <a:pt x="1767006" y="0"/>
                </a:lnTo>
                <a:lnTo>
                  <a:pt x="1767006" y="1513553"/>
                </a:lnTo>
                <a:lnTo>
                  <a:pt x="0" y="1513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0321981" y="4364991"/>
            <a:ext cx="1028467" cy="1383024"/>
          </a:xfrm>
          <a:custGeom>
            <a:avLst/>
            <a:gdLst/>
            <a:ahLst/>
            <a:cxnLst/>
            <a:rect r="r" b="b" t="t" l="l"/>
            <a:pathLst>
              <a:path h="1383024" w="1028467">
                <a:moveTo>
                  <a:pt x="0" y="0"/>
                </a:moveTo>
                <a:lnTo>
                  <a:pt x="1028467" y="0"/>
                </a:lnTo>
                <a:lnTo>
                  <a:pt x="1028467" y="1383024"/>
                </a:lnTo>
                <a:lnTo>
                  <a:pt x="0" y="1383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0387260" y="7223685"/>
            <a:ext cx="1308654" cy="1308654"/>
          </a:xfrm>
          <a:custGeom>
            <a:avLst/>
            <a:gdLst/>
            <a:ahLst/>
            <a:cxnLst/>
            <a:rect r="r" b="b" t="t" l="l"/>
            <a:pathLst>
              <a:path h="1308654" w="1308654">
                <a:moveTo>
                  <a:pt x="0" y="0"/>
                </a:moveTo>
                <a:lnTo>
                  <a:pt x="1308654" y="0"/>
                </a:lnTo>
                <a:lnTo>
                  <a:pt x="1308654" y="1308654"/>
                </a:lnTo>
                <a:lnTo>
                  <a:pt x="0" y="1308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881667" y="7302694"/>
            <a:ext cx="12827761" cy="1844320"/>
          </a:xfrm>
          <a:prstGeom prst="rect">
            <a:avLst/>
          </a:prstGeom>
        </p:spPr>
        <p:txBody>
          <a:bodyPr anchor="t" rtlCol="false" tIns="0" lIns="0" bIns="0" rIns="0">
            <a:spAutoFit/>
          </a:bodyPr>
          <a:lstStyle/>
          <a:p>
            <a:pPr algn="ctr">
              <a:lnSpc>
                <a:spcPts val="7171"/>
              </a:lnSpc>
            </a:pPr>
            <a:r>
              <a:rPr lang="en-US" sz="6765" spc="676">
                <a:solidFill>
                  <a:srgbClr val="FFFFFF"/>
                </a:solidFill>
                <a:latin typeface="Archivo Black"/>
                <a:ea typeface="Archivo Black"/>
                <a:cs typeface="Archivo Black"/>
                <a:sym typeface="Archivo Black"/>
              </a:rPr>
              <a:t>TOX MAS </a:t>
            </a:r>
          </a:p>
          <a:p>
            <a:pPr algn="ctr">
              <a:lnSpc>
                <a:spcPts val="7171"/>
              </a:lnSpc>
            </a:pPr>
            <a:r>
              <a:rPr lang="en-US" sz="6765" spc="676">
                <a:solidFill>
                  <a:srgbClr val="FFFFFF"/>
                </a:solidFill>
                <a:latin typeface="Archivo Black"/>
                <a:ea typeface="Archivo Black"/>
                <a:cs typeface="Archivo Black"/>
                <a:sym typeface="Archivo Black"/>
              </a:rPr>
              <a:t>THE SOLUTION</a:t>
            </a:r>
          </a:p>
        </p:txBody>
      </p:sp>
      <p:sp>
        <p:nvSpPr>
          <p:cNvPr name="TextBox 26" id="26"/>
          <p:cNvSpPr txBox="true"/>
          <p:nvPr/>
        </p:nvSpPr>
        <p:spPr>
          <a:xfrm rot="0">
            <a:off x="12528428" y="1491910"/>
            <a:ext cx="4953302" cy="1249011"/>
          </a:xfrm>
          <a:prstGeom prst="rect">
            <a:avLst/>
          </a:prstGeom>
        </p:spPr>
        <p:txBody>
          <a:bodyPr anchor="t" rtlCol="false" tIns="0" lIns="0" bIns="0" rIns="0">
            <a:spAutoFit/>
          </a:bodyPr>
          <a:lstStyle/>
          <a:p>
            <a:pPr algn="l">
              <a:lnSpc>
                <a:spcPts val="2486"/>
              </a:lnSpc>
              <a:spcBef>
                <a:spcPct val="0"/>
              </a:spcBef>
            </a:pPr>
            <a:r>
              <a:rPr lang="en-US" sz="1776">
                <a:solidFill>
                  <a:srgbClr val="004AAD"/>
                </a:solidFill>
                <a:latin typeface="Arimo"/>
                <a:ea typeface="Arimo"/>
                <a:cs typeface="Arimo"/>
                <a:sym typeface="Arimo"/>
              </a:rPr>
              <a:t>An extension primarily developed to prevent children from exposure to abusive content on the internet. It is also helpful in assisting porn addicts and benefiting common users.</a:t>
            </a:r>
          </a:p>
        </p:txBody>
      </p:sp>
      <p:sp>
        <p:nvSpPr>
          <p:cNvPr name="TextBox 27" id="27"/>
          <p:cNvSpPr txBox="true"/>
          <p:nvPr/>
        </p:nvSpPr>
        <p:spPr>
          <a:xfrm rot="0">
            <a:off x="12528428" y="4417710"/>
            <a:ext cx="4953302" cy="1249011"/>
          </a:xfrm>
          <a:prstGeom prst="rect">
            <a:avLst/>
          </a:prstGeom>
        </p:spPr>
        <p:txBody>
          <a:bodyPr anchor="t" rtlCol="false" tIns="0" lIns="0" bIns="0" rIns="0">
            <a:spAutoFit/>
          </a:bodyPr>
          <a:lstStyle/>
          <a:p>
            <a:pPr algn="l">
              <a:lnSpc>
                <a:spcPts val="2486"/>
              </a:lnSpc>
              <a:spcBef>
                <a:spcPct val="0"/>
              </a:spcBef>
            </a:pPr>
            <a:r>
              <a:rPr lang="en-US" sz="1776">
                <a:solidFill>
                  <a:srgbClr val="004AAD"/>
                </a:solidFill>
                <a:latin typeface="Arimo"/>
                <a:ea typeface="Arimo"/>
                <a:cs typeface="Arimo"/>
                <a:sym typeface="Arimo"/>
              </a:rPr>
              <a:t>A framework designed to process various kinds of documents, aiming to analyze and provide censored content to society.</a:t>
            </a:r>
          </a:p>
          <a:p>
            <a:pPr algn="l">
              <a:lnSpc>
                <a:spcPts val="2486"/>
              </a:lnSpc>
              <a:spcBef>
                <a:spcPct val="0"/>
              </a:spcBef>
            </a:pPr>
          </a:p>
        </p:txBody>
      </p:sp>
      <p:sp>
        <p:nvSpPr>
          <p:cNvPr name="TextBox 28" id="28"/>
          <p:cNvSpPr txBox="true"/>
          <p:nvPr/>
        </p:nvSpPr>
        <p:spPr>
          <a:xfrm rot="0">
            <a:off x="12528428" y="7176060"/>
            <a:ext cx="4953302" cy="1560636"/>
          </a:xfrm>
          <a:prstGeom prst="rect">
            <a:avLst/>
          </a:prstGeom>
        </p:spPr>
        <p:txBody>
          <a:bodyPr anchor="t" rtlCol="false" tIns="0" lIns="0" bIns="0" rIns="0">
            <a:spAutoFit/>
          </a:bodyPr>
          <a:lstStyle/>
          <a:p>
            <a:pPr algn="l">
              <a:lnSpc>
                <a:spcPts val="2486"/>
              </a:lnSpc>
              <a:spcBef>
                <a:spcPct val="0"/>
              </a:spcBef>
            </a:pPr>
            <a:r>
              <a:rPr lang="en-US" sz="1776">
                <a:solidFill>
                  <a:srgbClr val="004AAD"/>
                </a:solidFill>
                <a:latin typeface="Arimo"/>
                <a:ea typeface="Arimo"/>
                <a:cs typeface="Arimo"/>
                <a:sym typeface="Arimo"/>
              </a:rPr>
              <a:t>An AI tool for identifying Deepfake content and generating clothing for nude images, thereby mitigating the toxic spread of such materials.</a:t>
            </a:r>
          </a:p>
          <a:p>
            <a:pPr algn="l">
              <a:lnSpc>
                <a:spcPts val="2486"/>
              </a:lnSpc>
              <a:spcBef>
                <a:spcPct val="0"/>
              </a:spcBef>
            </a:pPr>
          </a:p>
          <a:p>
            <a:pPr algn="l">
              <a:lnSpc>
                <a:spcPts val="2486"/>
              </a:lnSpc>
              <a:spcBef>
                <a:spcPct val="0"/>
              </a:spcBef>
            </a:pPr>
          </a:p>
        </p:txBody>
      </p:sp>
      <p:sp>
        <p:nvSpPr>
          <p:cNvPr name="TextBox 29" id="29"/>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1658" y="-1359176"/>
            <a:ext cx="9754014" cy="13005352"/>
          </a:xfrm>
          <a:custGeom>
            <a:avLst/>
            <a:gdLst/>
            <a:ahLst/>
            <a:cxnLst/>
            <a:rect r="r" b="b" t="t" l="l"/>
            <a:pathLst>
              <a:path h="13005352" w="9754014">
                <a:moveTo>
                  <a:pt x="0" y="0"/>
                </a:moveTo>
                <a:lnTo>
                  <a:pt x="9754015" y="0"/>
                </a:lnTo>
                <a:lnTo>
                  <a:pt x="9754015" y="13005352"/>
                </a:lnTo>
                <a:lnTo>
                  <a:pt x="0" y="13005352"/>
                </a:lnTo>
                <a:lnTo>
                  <a:pt x="0" y="0"/>
                </a:lnTo>
                <a:close/>
              </a:path>
            </a:pathLst>
          </a:custGeom>
          <a:blipFill>
            <a:blip r:embed="rId2">
              <a:alphaModFix amt="39000"/>
            </a:blip>
            <a:stretch>
              <a:fillRect l="0" t="0" r="0" b="0"/>
            </a:stretch>
          </a:blipFill>
        </p:spPr>
      </p:sp>
      <p:grpSp>
        <p:nvGrpSpPr>
          <p:cNvPr name="Group 3" id="3"/>
          <p:cNvGrpSpPr/>
          <p:nvPr/>
        </p:nvGrpSpPr>
        <p:grpSpPr>
          <a:xfrm rot="0">
            <a:off x="8549770" y="1028700"/>
            <a:ext cx="8709530" cy="2438839"/>
            <a:chOff x="0" y="0"/>
            <a:chExt cx="2644579" cy="740534"/>
          </a:xfrm>
        </p:grpSpPr>
        <p:sp>
          <p:nvSpPr>
            <p:cNvPr name="Freeform 4" id="4"/>
            <p:cNvSpPr/>
            <p:nvPr/>
          </p:nvSpPr>
          <p:spPr>
            <a:xfrm flipH="false" flipV="false" rot="0">
              <a:off x="0" y="0"/>
              <a:ext cx="2644579" cy="740534"/>
            </a:xfrm>
            <a:custGeom>
              <a:avLst/>
              <a:gdLst/>
              <a:ahLst/>
              <a:cxnLst/>
              <a:rect r="r" b="b" t="t" l="l"/>
              <a:pathLst>
                <a:path h="740534" w="2644579">
                  <a:moveTo>
                    <a:pt x="0" y="0"/>
                  </a:moveTo>
                  <a:lnTo>
                    <a:pt x="2644579" y="0"/>
                  </a:lnTo>
                  <a:lnTo>
                    <a:pt x="2644579" y="740534"/>
                  </a:lnTo>
                  <a:lnTo>
                    <a:pt x="0" y="740534"/>
                  </a:lnTo>
                  <a:close/>
                </a:path>
              </a:pathLst>
            </a:custGeom>
            <a:solidFill>
              <a:srgbClr val="FFFFFF"/>
            </a:solidFill>
          </p:spPr>
        </p:sp>
        <p:sp>
          <p:nvSpPr>
            <p:cNvPr name="TextBox 5" id="5"/>
            <p:cNvSpPr txBox="true"/>
            <p:nvPr/>
          </p:nvSpPr>
          <p:spPr>
            <a:xfrm>
              <a:off x="0" y="-47625"/>
              <a:ext cx="2644579" cy="78815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2133" y="4089833"/>
            <a:ext cx="9230699" cy="2231158"/>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EXISTING TECHS</a:t>
            </a:r>
          </a:p>
        </p:txBody>
      </p:sp>
      <p:grpSp>
        <p:nvGrpSpPr>
          <p:cNvPr name="Group 7" id="7"/>
          <p:cNvGrpSpPr/>
          <p:nvPr/>
        </p:nvGrpSpPr>
        <p:grpSpPr>
          <a:xfrm rot="0">
            <a:off x="8549770" y="4112980"/>
            <a:ext cx="8709530" cy="2438839"/>
            <a:chOff x="0" y="0"/>
            <a:chExt cx="2644579" cy="740534"/>
          </a:xfrm>
        </p:grpSpPr>
        <p:sp>
          <p:nvSpPr>
            <p:cNvPr name="Freeform 8" id="8"/>
            <p:cNvSpPr/>
            <p:nvPr/>
          </p:nvSpPr>
          <p:spPr>
            <a:xfrm flipH="false" flipV="false" rot="0">
              <a:off x="0" y="0"/>
              <a:ext cx="2644579" cy="740534"/>
            </a:xfrm>
            <a:custGeom>
              <a:avLst/>
              <a:gdLst/>
              <a:ahLst/>
              <a:cxnLst/>
              <a:rect r="r" b="b" t="t" l="l"/>
              <a:pathLst>
                <a:path h="740534" w="2644579">
                  <a:moveTo>
                    <a:pt x="0" y="0"/>
                  </a:moveTo>
                  <a:lnTo>
                    <a:pt x="2644579" y="0"/>
                  </a:lnTo>
                  <a:lnTo>
                    <a:pt x="2644579" y="740534"/>
                  </a:lnTo>
                  <a:lnTo>
                    <a:pt x="0" y="740534"/>
                  </a:lnTo>
                  <a:close/>
                </a:path>
              </a:pathLst>
            </a:custGeom>
            <a:solidFill>
              <a:srgbClr val="FFFFFF"/>
            </a:solidFill>
          </p:spPr>
        </p:sp>
        <p:sp>
          <p:nvSpPr>
            <p:cNvPr name="TextBox 9" id="9"/>
            <p:cNvSpPr txBox="true"/>
            <p:nvPr/>
          </p:nvSpPr>
          <p:spPr>
            <a:xfrm>
              <a:off x="0" y="-47625"/>
              <a:ext cx="2644579" cy="78815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549770" y="7197260"/>
            <a:ext cx="8709530" cy="2438839"/>
            <a:chOff x="0" y="0"/>
            <a:chExt cx="2644579" cy="740534"/>
          </a:xfrm>
        </p:grpSpPr>
        <p:sp>
          <p:nvSpPr>
            <p:cNvPr name="Freeform 11" id="11"/>
            <p:cNvSpPr/>
            <p:nvPr/>
          </p:nvSpPr>
          <p:spPr>
            <a:xfrm flipH="false" flipV="false" rot="0">
              <a:off x="0" y="0"/>
              <a:ext cx="2644579" cy="740534"/>
            </a:xfrm>
            <a:custGeom>
              <a:avLst/>
              <a:gdLst/>
              <a:ahLst/>
              <a:cxnLst/>
              <a:rect r="r" b="b" t="t" l="l"/>
              <a:pathLst>
                <a:path h="740534" w="2644579">
                  <a:moveTo>
                    <a:pt x="0" y="0"/>
                  </a:moveTo>
                  <a:lnTo>
                    <a:pt x="2644579" y="0"/>
                  </a:lnTo>
                  <a:lnTo>
                    <a:pt x="2644579" y="740534"/>
                  </a:lnTo>
                  <a:lnTo>
                    <a:pt x="0" y="740534"/>
                  </a:lnTo>
                  <a:close/>
                </a:path>
              </a:pathLst>
            </a:custGeom>
            <a:solidFill>
              <a:srgbClr val="FFFFFF"/>
            </a:solidFill>
          </p:spPr>
        </p:sp>
        <p:sp>
          <p:nvSpPr>
            <p:cNvPr name="TextBox 12" id="12"/>
            <p:cNvSpPr txBox="true"/>
            <p:nvPr/>
          </p:nvSpPr>
          <p:spPr>
            <a:xfrm>
              <a:off x="0" y="-47625"/>
              <a:ext cx="2644579" cy="78815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278025" y="516170"/>
            <a:ext cx="1731950" cy="17319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278025" y="3600450"/>
            <a:ext cx="1731950" cy="17319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278025" y="6684730"/>
            <a:ext cx="1731950" cy="17319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08152" y="7452757"/>
            <a:ext cx="6522677" cy="1805543"/>
          </a:xfrm>
          <a:prstGeom prst="rect">
            <a:avLst/>
          </a:prstGeom>
        </p:spPr>
        <p:txBody>
          <a:bodyPr anchor="t" rtlCol="false" tIns="0" lIns="0" bIns="0" rIns="0">
            <a:spAutoFit/>
          </a:bodyPr>
          <a:lstStyle/>
          <a:p>
            <a:pPr algn="l">
              <a:lnSpc>
                <a:spcPts val="2856"/>
              </a:lnSpc>
            </a:pPr>
            <a:r>
              <a:rPr lang="en-US" sz="2040" b="true">
                <a:solidFill>
                  <a:srgbClr val="6CE5E8"/>
                </a:solidFill>
                <a:latin typeface="Arimo Bold"/>
                <a:ea typeface="Arimo Bold"/>
                <a:cs typeface="Arimo Bold"/>
                <a:sym typeface="Arimo Bold"/>
              </a:rPr>
              <a:t>Google Parental Control System:</a:t>
            </a:r>
          </a:p>
          <a:p>
            <a:pPr algn="l">
              <a:lnSpc>
                <a:spcPts val="2856"/>
              </a:lnSpc>
              <a:spcBef>
                <a:spcPct val="0"/>
              </a:spcBef>
            </a:pPr>
            <a:r>
              <a:rPr lang="en-US" b="true" sz="2040">
                <a:solidFill>
                  <a:srgbClr val="194A8D"/>
                </a:solidFill>
                <a:latin typeface="Arimo Bold"/>
                <a:ea typeface="Arimo Bold"/>
                <a:cs typeface="Arimo Bold"/>
                <a:sym typeface="Arimo Bold"/>
              </a:rPr>
              <a:t>Primarily focuses on monitoring screen time, managing app usage, and filtering websites. It lacks tools for censoring explicit text, images, audio, or videos.</a:t>
            </a:r>
          </a:p>
        </p:txBody>
      </p:sp>
      <p:sp>
        <p:nvSpPr>
          <p:cNvPr name="TextBox 23" id="23"/>
          <p:cNvSpPr txBox="true"/>
          <p:nvPr/>
        </p:nvSpPr>
        <p:spPr>
          <a:xfrm rot="0">
            <a:off x="10208152" y="1321536"/>
            <a:ext cx="6522677" cy="1805543"/>
          </a:xfrm>
          <a:prstGeom prst="rect">
            <a:avLst/>
          </a:prstGeom>
        </p:spPr>
        <p:txBody>
          <a:bodyPr anchor="t" rtlCol="false" tIns="0" lIns="0" bIns="0" rIns="0">
            <a:spAutoFit/>
          </a:bodyPr>
          <a:lstStyle/>
          <a:p>
            <a:pPr algn="l">
              <a:lnSpc>
                <a:spcPts val="2856"/>
              </a:lnSpc>
            </a:pPr>
            <a:r>
              <a:rPr lang="en-US" sz="2040" b="true">
                <a:solidFill>
                  <a:srgbClr val="6CE5E8"/>
                </a:solidFill>
                <a:latin typeface="Arimo Bold"/>
                <a:ea typeface="Arimo Bold"/>
                <a:cs typeface="Arimo Bold"/>
                <a:sym typeface="Arimo Bold"/>
              </a:rPr>
              <a:t>Active Fence:</a:t>
            </a:r>
          </a:p>
          <a:p>
            <a:pPr algn="l">
              <a:lnSpc>
                <a:spcPts val="2856"/>
              </a:lnSpc>
              <a:spcBef>
                <a:spcPct val="0"/>
              </a:spcBef>
            </a:pPr>
            <a:r>
              <a:rPr lang="en-US" b="true" sz="2040">
                <a:solidFill>
                  <a:srgbClr val="194A8D"/>
                </a:solidFill>
                <a:latin typeface="Arimo Bold"/>
                <a:ea typeface="Arimo Bold"/>
                <a:cs typeface="Arimo Bold"/>
                <a:sym typeface="Arimo Bold"/>
              </a:rPr>
              <a:t>Primarily designed for large-scale content moderation for businesses and social media platforms, making it less accessible for individual users or families.</a:t>
            </a:r>
          </a:p>
        </p:txBody>
      </p:sp>
      <p:sp>
        <p:nvSpPr>
          <p:cNvPr name="TextBox 24" id="24"/>
          <p:cNvSpPr txBox="true"/>
          <p:nvPr/>
        </p:nvSpPr>
        <p:spPr>
          <a:xfrm rot="0">
            <a:off x="10208152" y="4407416"/>
            <a:ext cx="6522677" cy="1443593"/>
          </a:xfrm>
          <a:prstGeom prst="rect">
            <a:avLst/>
          </a:prstGeom>
        </p:spPr>
        <p:txBody>
          <a:bodyPr anchor="t" rtlCol="false" tIns="0" lIns="0" bIns="0" rIns="0">
            <a:spAutoFit/>
          </a:bodyPr>
          <a:lstStyle/>
          <a:p>
            <a:pPr algn="l">
              <a:lnSpc>
                <a:spcPts val="2856"/>
              </a:lnSpc>
            </a:pPr>
            <a:r>
              <a:rPr lang="en-US" sz="2040" b="true">
                <a:solidFill>
                  <a:srgbClr val="6CE5E8"/>
                </a:solidFill>
                <a:latin typeface="Arimo Bold"/>
                <a:ea typeface="Arimo Bold"/>
                <a:cs typeface="Arimo Bold"/>
                <a:sym typeface="Arimo Bold"/>
              </a:rPr>
              <a:t>Smart Moderation:</a:t>
            </a:r>
          </a:p>
          <a:p>
            <a:pPr algn="l">
              <a:lnSpc>
                <a:spcPts val="2856"/>
              </a:lnSpc>
              <a:spcBef>
                <a:spcPct val="0"/>
              </a:spcBef>
            </a:pPr>
            <a:r>
              <a:rPr lang="en-US" b="true" sz="2040">
                <a:solidFill>
                  <a:srgbClr val="194A8D"/>
                </a:solidFill>
                <a:latin typeface="Arimo Bold"/>
                <a:ea typeface="Arimo Bold"/>
                <a:cs typeface="Arimo Bold"/>
                <a:sym typeface="Arimo Bold"/>
              </a:rPr>
              <a:t>Focuses on moderating text-based content on social media platforms, neglecting other forms of explicit media like images, audio, or videos.</a:t>
            </a:r>
          </a:p>
        </p:txBody>
      </p:sp>
      <p:sp>
        <p:nvSpPr>
          <p:cNvPr name="TextBox 25" id="25"/>
          <p:cNvSpPr txBox="true"/>
          <p:nvPr/>
        </p:nvSpPr>
        <p:spPr>
          <a:xfrm rot="0">
            <a:off x="8278025" y="1145252"/>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01</a:t>
            </a:r>
          </a:p>
        </p:txBody>
      </p:sp>
      <p:sp>
        <p:nvSpPr>
          <p:cNvPr name="TextBox 26" id="26"/>
          <p:cNvSpPr txBox="true"/>
          <p:nvPr/>
        </p:nvSpPr>
        <p:spPr>
          <a:xfrm rot="0">
            <a:off x="8304200" y="4217755"/>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02</a:t>
            </a:r>
          </a:p>
        </p:txBody>
      </p:sp>
      <p:sp>
        <p:nvSpPr>
          <p:cNvPr name="TextBox 27" id="27"/>
          <p:cNvSpPr txBox="true"/>
          <p:nvPr/>
        </p:nvSpPr>
        <p:spPr>
          <a:xfrm rot="0">
            <a:off x="8278025" y="7332869"/>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03</a:t>
            </a:r>
          </a:p>
        </p:txBody>
      </p:sp>
      <p:sp>
        <p:nvSpPr>
          <p:cNvPr name="TextBox 28" id="28"/>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633877" y="-554823"/>
            <a:ext cx="19639468" cy="5698323"/>
            <a:chOff x="0" y="0"/>
            <a:chExt cx="5172535" cy="1500793"/>
          </a:xfrm>
        </p:grpSpPr>
        <p:sp>
          <p:nvSpPr>
            <p:cNvPr name="Freeform 3" id="3"/>
            <p:cNvSpPr/>
            <p:nvPr/>
          </p:nvSpPr>
          <p:spPr>
            <a:xfrm flipH="false" flipV="false" rot="0">
              <a:off x="0" y="0"/>
              <a:ext cx="5172535" cy="1500793"/>
            </a:xfrm>
            <a:custGeom>
              <a:avLst/>
              <a:gdLst/>
              <a:ahLst/>
              <a:cxnLst/>
              <a:rect r="r" b="b" t="t" l="l"/>
              <a:pathLst>
                <a:path h="1500793" w="5172535">
                  <a:moveTo>
                    <a:pt x="0" y="0"/>
                  </a:moveTo>
                  <a:lnTo>
                    <a:pt x="5172535" y="0"/>
                  </a:lnTo>
                  <a:lnTo>
                    <a:pt x="5172535" y="1500793"/>
                  </a:lnTo>
                  <a:lnTo>
                    <a:pt x="0" y="1500793"/>
                  </a:lnTo>
                  <a:close/>
                </a:path>
              </a:pathLst>
            </a:custGeom>
            <a:solidFill>
              <a:srgbClr val="FFFFFF"/>
            </a:solidFill>
          </p:spPr>
        </p:sp>
        <p:sp>
          <p:nvSpPr>
            <p:cNvPr name="TextBox 4" id="4"/>
            <p:cNvSpPr txBox="true"/>
            <p:nvPr/>
          </p:nvSpPr>
          <p:spPr>
            <a:xfrm>
              <a:off x="0" y="-47625"/>
              <a:ext cx="5172535" cy="1548418"/>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Freeform 5" id="5"/>
          <p:cNvSpPr/>
          <p:nvPr/>
        </p:nvSpPr>
        <p:spPr>
          <a:xfrm flipH="false" flipV="false" rot="0">
            <a:off x="-297830" y="-1579357"/>
            <a:ext cx="19484227" cy="12835235"/>
          </a:xfrm>
          <a:custGeom>
            <a:avLst/>
            <a:gdLst/>
            <a:ahLst/>
            <a:cxnLst/>
            <a:rect r="r" b="b" t="t" l="l"/>
            <a:pathLst>
              <a:path h="12835235" w="19484227">
                <a:moveTo>
                  <a:pt x="0" y="0"/>
                </a:moveTo>
                <a:lnTo>
                  <a:pt x="19484227" y="0"/>
                </a:lnTo>
                <a:lnTo>
                  <a:pt x="19484227" y="12835234"/>
                </a:lnTo>
                <a:lnTo>
                  <a:pt x="0" y="12835234"/>
                </a:lnTo>
                <a:lnTo>
                  <a:pt x="0" y="0"/>
                </a:lnTo>
                <a:close/>
              </a:path>
            </a:pathLst>
          </a:custGeom>
          <a:blipFill>
            <a:blip r:embed="rId2">
              <a:alphaModFix amt="20999"/>
            </a:blip>
            <a:stretch>
              <a:fillRect l="0" t="0" r="0" b="0"/>
            </a:stretch>
          </a:blipFill>
        </p:spPr>
      </p:sp>
      <p:grpSp>
        <p:nvGrpSpPr>
          <p:cNvPr name="Group 6" id="6"/>
          <p:cNvGrpSpPr/>
          <p:nvPr/>
        </p:nvGrpSpPr>
        <p:grpSpPr>
          <a:xfrm rot="0">
            <a:off x="1187324" y="1028700"/>
            <a:ext cx="7956676" cy="8229600"/>
            <a:chOff x="0" y="0"/>
            <a:chExt cx="2095586" cy="2167467"/>
          </a:xfrm>
        </p:grpSpPr>
        <p:sp>
          <p:nvSpPr>
            <p:cNvPr name="Freeform 7" id="7"/>
            <p:cNvSpPr/>
            <p:nvPr/>
          </p:nvSpPr>
          <p:spPr>
            <a:xfrm flipH="false" flipV="false" rot="0">
              <a:off x="0" y="0"/>
              <a:ext cx="2095585" cy="2167467"/>
            </a:xfrm>
            <a:custGeom>
              <a:avLst/>
              <a:gdLst/>
              <a:ahLst/>
              <a:cxnLst/>
              <a:rect r="r" b="b" t="t" l="l"/>
              <a:pathLst>
                <a:path h="2167467" w="2095585">
                  <a:moveTo>
                    <a:pt x="0" y="0"/>
                  </a:moveTo>
                  <a:lnTo>
                    <a:pt x="2095585" y="0"/>
                  </a:lnTo>
                  <a:lnTo>
                    <a:pt x="2095585" y="2167467"/>
                  </a:lnTo>
                  <a:lnTo>
                    <a:pt x="0" y="2167467"/>
                  </a:lnTo>
                  <a:close/>
                </a:path>
              </a:pathLst>
            </a:custGeom>
            <a:solidFill>
              <a:srgbClr val="6299E4"/>
            </a:solidFill>
          </p:spPr>
        </p:sp>
        <p:sp>
          <p:nvSpPr>
            <p:cNvPr name="TextBox 8" id="8"/>
            <p:cNvSpPr txBox="true"/>
            <p:nvPr/>
          </p:nvSpPr>
          <p:spPr>
            <a:xfrm>
              <a:off x="0" y="-47625"/>
              <a:ext cx="2095586" cy="2215092"/>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9" id="9"/>
          <p:cNvSpPr txBox="true"/>
          <p:nvPr/>
        </p:nvSpPr>
        <p:spPr>
          <a:xfrm rot="0">
            <a:off x="9928189" y="2399113"/>
            <a:ext cx="6988865" cy="1135783"/>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VISION</a:t>
            </a:r>
          </a:p>
        </p:txBody>
      </p:sp>
      <p:grpSp>
        <p:nvGrpSpPr>
          <p:cNvPr name="Group 10" id="10"/>
          <p:cNvGrpSpPr/>
          <p:nvPr/>
        </p:nvGrpSpPr>
        <p:grpSpPr>
          <a:xfrm rot="0">
            <a:off x="9444283" y="1028700"/>
            <a:ext cx="7956676" cy="8229600"/>
            <a:chOff x="0" y="0"/>
            <a:chExt cx="2095586" cy="2167467"/>
          </a:xfrm>
        </p:grpSpPr>
        <p:sp>
          <p:nvSpPr>
            <p:cNvPr name="Freeform 11" id="11"/>
            <p:cNvSpPr/>
            <p:nvPr/>
          </p:nvSpPr>
          <p:spPr>
            <a:xfrm flipH="false" flipV="false" rot="0">
              <a:off x="0" y="0"/>
              <a:ext cx="2095585" cy="2167467"/>
            </a:xfrm>
            <a:custGeom>
              <a:avLst/>
              <a:gdLst/>
              <a:ahLst/>
              <a:cxnLst/>
              <a:rect r="r" b="b" t="t" l="l"/>
              <a:pathLst>
                <a:path h="2167467" w="2095585">
                  <a:moveTo>
                    <a:pt x="0" y="0"/>
                  </a:moveTo>
                  <a:lnTo>
                    <a:pt x="2095585" y="0"/>
                  </a:lnTo>
                  <a:lnTo>
                    <a:pt x="2095585" y="2167467"/>
                  </a:lnTo>
                  <a:lnTo>
                    <a:pt x="0" y="2167467"/>
                  </a:lnTo>
                  <a:close/>
                </a:path>
              </a:pathLst>
            </a:custGeom>
            <a:solidFill>
              <a:srgbClr val="6299E4"/>
            </a:solidFill>
          </p:spPr>
        </p:sp>
        <p:sp>
          <p:nvSpPr>
            <p:cNvPr name="TextBox 12" id="12"/>
            <p:cNvSpPr txBox="true"/>
            <p:nvPr/>
          </p:nvSpPr>
          <p:spPr>
            <a:xfrm>
              <a:off x="0" y="-47625"/>
              <a:ext cx="2095586" cy="2215092"/>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13" id="13"/>
          <p:cNvSpPr txBox="true"/>
          <p:nvPr/>
        </p:nvSpPr>
        <p:spPr>
          <a:xfrm rot="0">
            <a:off x="1671230" y="1778834"/>
            <a:ext cx="6988865" cy="1135783"/>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TECH</a:t>
            </a:r>
          </a:p>
        </p:txBody>
      </p:sp>
      <p:sp>
        <p:nvSpPr>
          <p:cNvPr name="TextBox 14" id="14"/>
          <p:cNvSpPr txBox="true"/>
          <p:nvPr/>
        </p:nvSpPr>
        <p:spPr>
          <a:xfrm rot="0">
            <a:off x="1671230" y="3371186"/>
            <a:ext cx="1435123" cy="1135783"/>
          </a:xfrm>
          <a:prstGeom prst="rect">
            <a:avLst/>
          </a:prstGeom>
        </p:spPr>
        <p:txBody>
          <a:bodyPr anchor="t" rtlCol="false" tIns="0" lIns="0" bIns="0" rIns="0">
            <a:spAutoFit/>
          </a:bodyPr>
          <a:lstStyle/>
          <a:p>
            <a:pPr algn="l">
              <a:lnSpc>
                <a:spcPts val="8655"/>
              </a:lnSpc>
            </a:pPr>
            <a:r>
              <a:rPr lang="en-US" sz="8165" spc="816">
                <a:solidFill>
                  <a:srgbClr val="FFFFFF">
                    <a:alpha val="43922"/>
                  </a:srgbClr>
                </a:solidFill>
                <a:latin typeface="League Spartan"/>
                <a:ea typeface="League Spartan"/>
                <a:cs typeface="League Spartan"/>
                <a:sym typeface="League Spartan"/>
              </a:rPr>
              <a:t>01</a:t>
            </a:r>
          </a:p>
        </p:txBody>
      </p:sp>
      <p:sp>
        <p:nvSpPr>
          <p:cNvPr name="TextBox 15" id="15"/>
          <p:cNvSpPr txBox="true"/>
          <p:nvPr/>
        </p:nvSpPr>
        <p:spPr>
          <a:xfrm rot="0">
            <a:off x="10075080" y="1778834"/>
            <a:ext cx="6988865" cy="1135783"/>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STACK</a:t>
            </a:r>
          </a:p>
        </p:txBody>
      </p:sp>
      <p:sp>
        <p:nvSpPr>
          <p:cNvPr name="TextBox 16" id="16"/>
          <p:cNvSpPr txBox="true"/>
          <p:nvPr/>
        </p:nvSpPr>
        <p:spPr>
          <a:xfrm rot="0">
            <a:off x="3498063" y="2857468"/>
            <a:ext cx="5370203" cy="2734742"/>
          </a:xfrm>
          <a:prstGeom prst="rect">
            <a:avLst/>
          </a:prstGeom>
        </p:spPr>
        <p:txBody>
          <a:bodyPr anchor="t" rtlCol="false" tIns="0" lIns="0" bIns="0" rIns="0">
            <a:spAutoFit/>
          </a:bodyPr>
          <a:lstStyle/>
          <a:p>
            <a:pPr algn="l">
              <a:lnSpc>
                <a:spcPts val="3091"/>
              </a:lnSpc>
            </a:pPr>
            <a:r>
              <a:rPr lang="en-US" sz="2208" b="true">
                <a:solidFill>
                  <a:srgbClr val="194A8D"/>
                </a:solidFill>
                <a:latin typeface="Arimo Bold"/>
                <a:ea typeface="Arimo Bold"/>
                <a:cs typeface="Arimo Bold"/>
                <a:sym typeface="Arimo Bold"/>
              </a:rPr>
              <a:t>Deep Learning Models:</a:t>
            </a:r>
          </a:p>
          <a:p>
            <a:pPr algn="l">
              <a:lnSpc>
                <a:spcPts val="3091"/>
              </a:lnSpc>
            </a:pPr>
            <a:r>
              <a:rPr lang="en-US" sz="2208">
                <a:solidFill>
                  <a:srgbClr val="FFFFFF"/>
                </a:solidFill>
                <a:latin typeface="Arimo"/>
                <a:ea typeface="Arimo"/>
                <a:cs typeface="Arimo"/>
                <a:sym typeface="Arimo"/>
              </a:rPr>
              <a:t>The Roberta model is used for analyzing text in images and documents. The Nudenet model identifies NSFW content in videos and images. The Xception model detects Deepfake content spreading across the internet.</a:t>
            </a:r>
          </a:p>
        </p:txBody>
      </p:sp>
      <p:sp>
        <p:nvSpPr>
          <p:cNvPr name="TextBox 17" id="17"/>
          <p:cNvSpPr txBox="true"/>
          <p:nvPr/>
        </p:nvSpPr>
        <p:spPr>
          <a:xfrm rot="0">
            <a:off x="1671230" y="6027023"/>
            <a:ext cx="1826834" cy="1135783"/>
          </a:xfrm>
          <a:prstGeom prst="rect">
            <a:avLst/>
          </a:prstGeom>
        </p:spPr>
        <p:txBody>
          <a:bodyPr anchor="t" rtlCol="false" tIns="0" lIns="0" bIns="0" rIns="0">
            <a:spAutoFit/>
          </a:bodyPr>
          <a:lstStyle/>
          <a:p>
            <a:pPr algn="l">
              <a:lnSpc>
                <a:spcPts val="8655"/>
              </a:lnSpc>
            </a:pPr>
            <a:r>
              <a:rPr lang="en-US" sz="8165" spc="816">
                <a:solidFill>
                  <a:srgbClr val="FFFFFF">
                    <a:alpha val="43922"/>
                  </a:srgbClr>
                </a:solidFill>
                <a:latin typeface="League Spartan"/>
                <a:ea typeface="League Spartan"/>
                <a:cs typeface="League Spartan"/>
                <a:sym typeface="League Spartan"/>
              </a:rPr>
              <a:t>02</a:t>
            </a:r>
          </a:p>
        </p:txBody>
      </p:sp>
      <p:sp>
        <p:nvSpPr>
          <p:cNvPr name="TextBox 18" id="18"/>
          <p:cNvSpPr txBox="true"/>
          <p:nvPr/>
        </p:nvSpPr>
        <p:spPr>
          <a:xfrm rot="0">
            <a:off x="3498063" y="5777738"/>
            <a:ext cx="5370203" cy="2734742"/>
          </a:xfrm>
          <a:prstGeom prst="rect">
            <a:avLst/>
          </a:prstGeom>
        </p:spPr>
        <p:txBody>
          <a:bodyPr anchor="t" rtlCol="false" tIns="0" lIns="0" bIns="0" rIns="0">
            <a:spAutoFit/>
          </a:bodyPr>
          <a:lstStyle/>
          <a:p>
            <a:pPr algn="l">
              <a:lnSpc>
                <a:spcPts val="3091"/>
              </a:lnSpc>
            </a:pPr>
            <a:r>
              <a:rPr lang="en-US" sz="2208" b="true">
                <a:solidFill>
                  <a:srgbClr val="194A8D"/>
                </a:solidFill>
                <a:latin typeface="Arimo Bold"/>
                <a:ea typeface="Arimo Bold"/>
                <a:cs typeface="Arimo Bold"/>
                <a:sym typeface="Arimo Bold"/>
              </a:rPr>
              <a:t>Chrome Extension:</a:t>
            </a:r>
          </a:p>
          <a:p>
            <a:pPr algn="l">
              <a:lnSpc>
                <a:spcPts val="3091"/>
              </a:lnSpc>
              <a:spcBef>
                <a:spcPct val="0"/>
              </a:spcBef>
            </a:pPr>
            <a:r>
              <a:rPr lang="en-US" sz="2208">
                <a:solidFill>
                  <a:srgbClr val="FFFFFF"/>
                </a:solidFill>
                <a:latin typeface="Arimo"/>
                <a:ea typeface="Arimo"/>
                <a:cs typeface="Arimo"/>
                <a:sym typeface="Arimo"/>
              </a:rPr>
              <a:t>Two types of extensions serve three purposes. One extension censors text and images containing nudity. The other provides parental controls for monitoring and safeguarding children’s devices.</a:t>
            </a:r>
          </a:p>
          <a:p>
            <a:pPr algn="l">
              <a:lnSpc>
                <a:spcPts val="3091"/>
              </a:lnSpc>
              <a:spcBef>
                <a:spcPct val="0"/>
              </a:spcBef>
            </a:pPr>
          </a:p>
        </p:txBody>
      </p:sp>
      <p:sp>
        <p:nvSpPr>
          <p:cNvPr name="TextBox 19" id="19"/>
          <p:cNvSpPr txBox="true"/>
          <p:nvPr/>
        </p:nvSpPr>
        <p:spPr>
          <a:xfrm rot="0">
            <a:off x="9824103" y="3371186"/>
            <a:ext cx="1826834" cy="1135783"/>
          </a:xfrm>
          <a:prstGeom prst="rect">
            <a:avLst/>
          </a:prstGeom>
        </p:spPr>
        <p:txBody>
          <a:bodyPr anchor="t" rtlCol="false" tIns="0" lIns="0" bIns="0" rIns="0">
            <a:spAutoFit/>
          </a:bodyPr>
          <a:lstStyle/>
          <a:p>
            <a:pPr algn="l">
              <a:lnSpc>
                <a:spcPts val="8655"/>
              </a:lnSpc>
            </a:pPr>
            <a:r>
              <a:rPr lang="en-US" sz="8165" spc="816">
                <a:solidFill>
                  <a:srgbClr val="FFFFFF">
                    <a:alpha val="43922"/>
                  </a:srgbClr>
                </a:solidFill>
                <a:latin typeface="League Spartan"/>
                <a:ea typeface="League Spartan"/>
                <a:cs typeface="League Spartan"/>
                <a:sym typeface="League Spartan"/>
              </a:rPr>
              <a:t>03</a:t>
            </a:r>
          </a:p>
        </p:txBody>
      </p:sp>
      <p:sp>
        <p:nvSpPr>
          <p:cNvPr name="TextBox 20" id="20"/>
          <p:cNvSpPr txBox="true"/>
          <p:nvPr/>
        </p:nvSpPr>
        <p:spPr>
          <a:xfrm rot="0">
            <a:off x="11546850" y="2928193"/>
            <a:ext cx="5370203" cy="3125267"/>
          </a:xfrm>
          <a:prstGeom prst="rect">
            <a:avLst/>
          </a:prstGeom>
        </p:spPr>
        <p:txBody>
          <a:bodyPr anchor="t" rtlCol="false" tIns="0" lIns="0" bIns="0" rIns="0">
            <a:spAutoFit/>
          </a:bodyPr>
          <a:lstStyle/>
          <a:p>
            <a:pPr algn="l">
              <a:lnSpc>
                <a:spcPts val="3091"/>
              </a:lnSpc>
            </a:pPr>
            <a:r>
              <a:rPr lang="en-US" sz="2208" b="true">
                <a:solidFill>
                  <a:srgbClr val="194A8D"/>
                </a:solidFill>
                <a:latin typeface="Arimo Bold"/>
                <a:ea typeface="Arimo Bold"/>
                <a:cs typeface="Arimo Bold"/>
                <a:sym typeface="Arimo Bold"/>
              </a:rPr>
              <a:t>Web Application:</a:t>
            </a:r>
          </a:p>
          <a:p>
            <a:pPr algn="l">
              <a:lnSpc>
                <a:spcPts val="3091"/>
              </a:lnSpc>
            </a:pPr>
            <a:r>
              <a:rPr lang="en-US" sz="2208">
                <a:solidFill>
                  <a:srgbClr val="FFFFFF"/>
                </a:solidFill>
                <a:latin typeface="Arimo"/>
                <a:ea typeface="Arimo"/>
                <a:cs typeface="Arimo"/>
                <a:sym typeface="Arimo"/>
              </a:rPr>
              <a:t>The front end is developed using Tailwind CSS and Alpine.js, ensuring responsiveness. The back end utilizes Flask and MongoDB to handle data processing and storage efficiently.</a:t>
            </a:r>
          </a:p>
          <a:p>
            <a:pPr algn="l">
              <a:lnSpc>
                <a:spcPts val="3091"/>
              </a:lnSpc>
            </a:pPr>
          </a:p>
          <a:p>
            <a:pPr algn="l">
              <a:lnSpc>
                <a:spcPts val="3091"/>
              </a:lnSpc>
              <a:spcBef>
                <a:spcPct val="0"/>
              </a:spcBef>
            </a:pPr>
          </a:p>
        </p:txBody>
      </p:sp>
      <p:sp>
        <p:nvSpPr>
          <p:cNvPr name="TextBox 21" id="21"/>
          <p:cNvSpPr txBox="true"/>
          <p:nvPr/>
        </p:nvSpPr>
        <p:spPr>
          <a:xfrm rot="0">
            <a:off x="9824103" y="6027023"/>
            <a:ext cx="1826834" cy="1135783"/>
          </a:xfrm>
          <a:prstGeom prst="rect">
            <a:avLst/>
          </a:prstGeom>
        </p:spPr>
        <p:txBody>
          <a:bodyPr anchor="t" rtlCol="false" tIns="0" lIns="0" bIns="0" rIns="0">
            <a:spAutoFit/>
          </a:bodyPr>
          <a:lstStyle/>
          <a:p>
            <a:pPr algn="l">
              <a:lnSpc>
                <a:spcPts val="8655"/>
              </a:lnSpc>
            </a:pPr>
            <a:r>
              <a:rPr lang="en-US" sz="8165" spc="816">
                <a:solidFill>
                  <a:srgbClr val="FFFFFF">
                    <a:alpha val="43922"/>
                  </a:srgbClr>
                </a:solidFill>
                <a:latin typeface="League Spartan"/>
                <a:ea typeface="League Spartan"/>
                <a:cs typeface="League Spartan"/>
                <a:sym typeface="League Spartan"/>
              </a:rPr>
              <a:t>04</a:t>
            </a:r>
          </a:p>
        </p:txBody>
      </p:sp>
      <p:sp>
        <p:nvSpPr>
          <p:cNvPr name="TextBox 22" id="22"/>
          <p:cNvSpPr txBox="true"/>
          <p:nvPr/>
        </p:nvSpPr>
        <p:spPr>
          <a:xfrm rot="0">
            <a:off x="11650936" y="5865098"/>
            <a:ext cx="5370203" cy="1953692"/>
          </a:xfrm>
          <a:prstGeom prst="rect">
            <a:avLst/>
          </a:prstGeom>
        </p:spPr>
        <p:txBody>
          <a:bodyPr anchor="t" rtlCol="false" tIns="0" lIns="0" bIns="0" rIns="0">
            <a:spAutoFit/>
          </a:bodyPr>
          <a:lstStyle/>
          <a:p>
            <a:pPr algn="l">
              <a:lnSpc>
                <a:spcPts val="3091"/>
              </a:lnSpc>
            </a:pPr>
            <a:r>
              <a:rPr lang="en-US" sz="2208" b="true">
                <a:solidFill>
                  <a:srgbClr val="194A8D"/>
                </a:solidFill>
                <a:latin typeface="Arimo Bold"/>
                <a:ea typeface="Arimo Bold"/>
                <a:cs typeface="Arimo Bold"/>
                <a:sym typeface="Arimo Bold"/>
              </a:rPr>
              <a:t>Cloud:</a:t>
            </a:r>
          </a:p>
          <a:p>
            <a:pPr algn="l">
              <a:lnSpc>
                <a:spcPts val="3091"/>
              </a:lnSpc>
            </a:pPr>
            <a:r>
              <a:rPr lang="en-US" sz="2208">
                <a:solidFill>
                  <a:srgbClr val="FFFFFF"/>
                </a:solidFill>
                <a:latin typeface="Arimo"/>
                <a:ea typeface="Arimo"/>
                <a:cs typeface="Arimo"/>
                <a:sym typeface="Arimo"/>
              </a:rPr>
              <a:t>DigitalOcean is used as the cloud service provider due to its partnership with MLH, offering easy setup and cost efficiency.</a:t>
            </a:r>
          </a:p>
          <a:p>
            <a:pPr algn="l">
              <a:lnSpc>
                <a:spcPts val="3091"/>
              </a:lnSpc>
              <a:spcBef>
                <a:spcPct val="0"/>
              </a:spcBef>
            </a:pPr>
          </a:p>
        </p:txBody>
      </p:sp>
      <p:sp>
        <p:nvSpPr>
          <p:cNvPr name="TextBox 23" id="23"/>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2"/>
            <a:stretch>
              <a:fillRect l="0" t="0" r="0" b="0"/>
            </a:stretch>
          </a:blipFill>
        </p:spPr>
      </p:sp>
      <p:sp>
        <p:nvSpPr>
          <p:cNvPr name="Freeform 3" id="3"/>
          <p:cNvSpPr/>
          <p:nvPr/>
        </p:nvSpPr>
        <p:spPr>
          <a:xfrm flipH="true" flipV="false" rot="0">
            <a:off x="-1140557" y="-819359"/>
            <a:ext cx="2891099" cy="5555874"/>
          </a:xfrm>
          <a:custGeom>
            <a:avLst/>
            <a:gdLst/>
            <a:ahLst/>
            <a:cxnLst/>
            <a:rect r="r" b="b" t="t" l="l"/>
            <a:pathLst>
              <a:path h="5555874" w="2891099">
                <a:moveTo>
                  <a:pt x="2891098" y="0"/>
                </a:moveTo>
                <a:lnTo>
                  <a:pt x="0" y="0"/>
                </a:lnTo>
                <a:lnTo>
                  <a:pt x="0" y="5555874"/>
                </a:lnTo>
                <a:lnTo>
                  <a:pt x="2891098" y="5555874"/>
                </a:lnTo>
                <a:lnTo>
                  <a:pt x="2891098" y="0"/>
                </a:lnTo>
                <a:close/>
              </a:path>
            </a:pathLst>
          </a:custGeom>
          <a:blipFill>
            <a:blip r:embed="rId2"/>
            <a:stretch>
              <a:fillRect l="0" t="0" r="0" b="0"/>
            </a:stretch>
          </a:blipFill>
        </p:spPr>
      </p:sp>
      <p:sp>
        <p:nvSpPr>
          <p:cNvPr name="TextBox 4" id="4"/>
          <p:cNvSpPr txBox="true"/>
          <p:nvPr/>
        </p:nvSpPr>
        <p:spPr>
          <a:xfrm rot="0">
            <a:off x="2062190" y="2241948"/>
            <a:ext cx="3125033" cy="4175865"/>
          </a:xfrm>
          <a:prstGeom prst="rect">
            <a:avLst/>
          </a:prstGeom>
        </p:spPr>
        <p:txBody>
          <a:bodyPr anchor="t" rtlCol="false" tIns="0" lIns="0" bIns="0" rIns="0">
            <a:spAutoFit/>
          </a:bodyPr>
          <a:lstStyle/>
          <a:p>
            <a:pPr algn="ctr">
              <a:lnSpc>
                <a:spcPts val="17211"/>
              </a:lnSpc>
            </a:pPr>
            <a:r>
              <a:rPr lang="en-US" sz="12294" b="true">
                <a:solidFill>
                  <a:srgbClr val="6CE5E8"/>
                </a:solidFill>
                <a:latin typeface="Arimo Bold"/>
                <a:ea typeface="Arimo Bold"/>
                <a:cs typeface="Arimo Bold"/>
                <a:sym typeface="Arimo Bold"/>
              </a:rPr>
              <a:t>54%</a:t>
            </a:r>
          </a:p>
          <a:p>
            <a:pPr algn="ctr">
              <a:lnSpc>
                <a:spcPts val="15956"/>
              </a:lnSpc>
              <a:spcBef>
                <a:spcPct val="0"/>
              </a:spcBef>
            </a:pPr>
          </a:p>
        </p:txBody>
      </p:sp>
      <p:sp>
        <p:nvSpPr>
          <p:cNvPr name="TextBox 5" id="5"/>
          <p:cNvSpPr txBox="true"/>
          <p:nvPr/>
        </p:nvSpPr>
        <p:spPr>
          <a:xfrm rot="0">
            <a:off x="1823633" y="4444652"/>
            <a:ext cx="3630460" cy="17462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Arimo Bold"/>
                <a:ea typeface="Arimo Bold"/>
                <a:cs typeface="Arimo Bold"/>
                <a:sym typeface="Arimo Bold"/>
              </a:rPr>
              <a:t>of teens had seen pornography by the time they were 13 years old</a:t>
            </a:r>
          </a:p>
        </p:txBody>
      </p:sp>
      <p:sp>
        <p:nvSpPr>
          <p:cNvPr name="TextBox 6" id="6"/>
          <p:cNvSpPr txBox="true"/>
          <p:nvPr/>
        </p:nvSpPr>
        <p:spPr>
          <a:xfrm rot="0">
            <a:off x="7577724" y="2158654"/>
            <a:ext cx="2925604" cy="2097424"/>
          </a:xfrm>
          <a:prstGeom prst="rect">
            <a:avLst/>
          </a:prstGeom>
        </p:spPr>
        <p:txBody>
          <a:bodyPr anchor="t" rtlCol="false" tIns="0" lIns="0" bIns="0" rIns="0">
            <a:spAutoFit/>
          </a:bodyPr>
          <a:lstStyle/>
          <a:p>
            <a:pPr algn="ctr">
              <a:lnSpc>
                <a:spcPts val="17218"/>
              </a:lnSpc>
            </a:pPr>
            <a:r>
              <a:rPr lang="en-US" sz="12299" b="true">
                <a:solidFill>
                  <a:srgbClr val="6CE5E8"/>
                </a:solidFill>
                <a:latin typeface="Canva Sans Bold"/>
                <a:ea typeface="Canva Sans Bold"/>
                <a:cs typeface="Canva Sans Bold"/>
                <a:sym typeface="Canva Sans Bold"/>
              </a:rPr>
              <a:t>60+</a:t>
            </a:r>
          </a:p>
        </p:txBody>
      </p:sp>
      <p:sp>
        <p:nvSpPr>
          <p:cNvPr name="TextBox 7" id="7"/>
          <p:cNvSpPr txBox="true"/>
          <p:nvPr/>
        </p:nvSpPr>
        <p:spPr>
          <a:xfrm rot="0">
            <a:off x="7953408" y="4444652"/>
            <a:ext cx="2008296" cy="905508"/>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OTT Platforms</a:t>
            </a:r>
          </a:p>
        </p:txBody>
      </p:sp>
      <p:sp>
        <p:nvSpPr>
          <p:cNvPr name="TextBox 8" id="8"/>
          <p:cNvSpPr txBox="true"/>
          <p:nvPr/>
        </p:nvSpPr>
        <p:spPr>
          <a:xfrm rot="0">
            <a:off x="13053405" y="2158654"/>
            <a:ext cx="2783086" cy="2097424"/>
          </a:xfrm>
          <a:prstGeom prst="rect">
            <a:avLst/>
          </a:prstGeom>
        </p:spPr>
        <p:txBody>
          <a:bodyPr anchor="t" rtlCol="false" tIns="0" lIns="0" bIns="0" rIns="0">
            <a:spAutoFit/>
          </a:bodyPr>
          <a:lstStyle/>
          <a:p>
            <a:pPr algn="ctr">
              <a:lnSpc>
                <a:spcPts val="17218"/>
              </a:lnSpc>
            </a:pPr>
            <a:r>
              <a:rPr lang="en-US" sz="12299" b="true">
                <a:solidFill>
                  <a:srgbClr val="6CE5E8"/>
                </a:solidFill>
                <a:latin typeface="Canva Sans Bold"/>
                <a:ea typeface="Canva Sans Bold"/>
                <a:cs typeface="Canva Sans Bold"/>
                <a:sym typeface="Canva Sans Bold"/>
              </a:rPr>
              <a:t>20+</a:t>
            </a:r>
          </a:p>
        </p:txBody>
      </p:sp>
      <p:sp>
        <p:nvSpPr>
          <p:cNvPr name="TextBox 9" id="9"/>
          <p:cNvSpPr txBox="true"/>
          <p:nvPr/>
        </p:nvSpPr>
        <p:spPr>
          <a:xfrm rot="0">
            <a:off x="13053405" y="4444652"/>
            <a:ext cx="3052232" cy="1362708"/>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Famous text analzying platform</a:t>
            </a:r>
          </a:p>
          <a:p>
            <a:pPr algn="ctr">
              <a:lnSpc>
                <a:spcPts val="3640"/>
              </a:lnSpc>
            </a:pPr>
          </a:p>
        </p:txBody>
      </p:sp>
      <p:sp>
        <p:nvSpPr>
          <p:cNvPr name="TextBox 10" id="10"/>
          <p:cNvSpPr txBox="true"/>
          <p:nvPr/>
        </p:nvSpPr>
        <p:spPr>
          <a:xfrm rot="0">
            <a:off x="4037439" y="150178"/>
            <a:ext cx="10213122" cy="1519552"/>
          </a:xfrm>
          <a:prstGeom prst="rect">
            <a:avLst/>
          </a:prstGeom>
        </p:spPr>
        <p:txBody>
          <a:bodyPr anchor="t" rtlCol="false" tIns="0" lIns="0" bIns="0" rIns="0">
            <a:spAutoFit/>
          </a:bodyPr>
          <a:lstStyle/>
          <a:p>
            <a:pPr algn="ctr">
              <a:lnSpc>
                <a:spcPts val="12320"/>
              </a:lnSpc>
            </a:pPr>
            <a:r>
              <a:rPr lang="en-US" sz="8800">
                <a:solidFill>
                  <a:srgbClr val="F2F2F2"/>
                </a:solidFill>
                <a:latin typeface="Archivo Black"/>
                <a:ea typeface="Archivo Black"/>
                <a:cs typeface="Archivo Black"/>
                <a:sym typeface="Archivo Black"/>
              </a:rPr>
              <a:t>MARKET SIZE</a:t>
            </a:r>
          </a:p>
        </p:txBody>
      </p:sp>
      <p:sp>
        <p:nvSpPr>
          <p:cNvPr name="TextBox 11" id="11"/>
          <p:cNvSpPr txBox="true"/>
          <p:nvPr/>
        </p:nvSpPr>
        <p:spPr>
          <a:xfrm rot="0">
            <a:off x="1750541" y="6525413"/>
            <a:ext cx="3951684" cy="566421"/>
          </a:xfrm>
          <a:prstGeom prst="rect">
            <a:avLst/>
          </a:prstGeom>
        </p:spPr>
        <p:txBody>
          <a:bodyPr anchor="t" rtlCol="false" tIns="0" lIns="0" bIns="0" rIns="0">
            <a:spAutoFit/>
          </a:bodyPr>
          <a:lstStyle/>
          <a:p>
            <a:pPr algn="ctr">
              <a:lnSpc>
                <a:spcPts val="4479"/>
              </a:lnSpc>
              <a:spcBef>
                <a:spcPct val="0"/>
              </a:spcBef>
            </a:pPr>
            <a:r>
              <a:rPr lang="en-US" b="true" sz="3199">
                <a:solidFill>
                  <a:srgbClr val="F2F2F2"/>
                </a:solidFill>
                <a:latin typeface="Arimo Bold"/>
                <a:ea typeface="Arimo Bold"/>
                <a:cs typeface="Arimo Bold"/>
                <a:sym typeface="Arimo Bold"/>
              </a:rPr>
              <a:t>(Browser Extension)</a:t>
            </a:r>
          </a:p>
        </p:txBody>
      </p:sp>
      <p:sp>
        <p:nvSpPr>
          <p:cNvPr name="TextBox 12" id="12"/>
          <p:cNvSpPr txBox="true"/>
          <p:nvPr/>
        </p:nvSpPr>
        <p:spPr>
          <a:xfrm rot="0">
            <a:off x="7117623" y="6525413"/>
            <a:ext cx="3679865" cy="566421"/>
          </a:xfrm>
          <a:prstGeom prst="rect">
            <a:avLst/>
          </a:prstGeom>
        </p:spPr>
        <p:txBody>
          <a:bodyPr anchor="t" rtlCol="false" tIns="0" lIns="0" bIns="0" rIns="0">
            <a:spAutoFit/>
          </a:bodyPr>
          <a:lstStyle/>
          <a:p>
            <a:pPr algn="ctr">
              <a:lnSpc>
                <a:spcPts val="4479"/>
              </a:lnSpc>
              <a:spcBef>
                <a:spcPct val="0"/>
              </a:spcBef>
            </a:pPr>
            <a:r>
              <a:rPr lang="en-US" b="true" sz="3199">
                <a:solidFill>
                  <a:srgbClr val="F2F2F2"/>
                </a:solidFill>
                <a:latin typeface="Arimo Bold"/>
                <a:ea typeface="Arimo Bold"/>
                <a:cs typeface="Arimo Bold"/>
                <a:sym typeface="Arimo Bold"/>
              </a:rPr>
              <a:t>(Video Moderation)</a:t>
            </a:r>
          </a:p>
        </p:txBody>
      </p:sp>
      <p:sp>
        <p:nvSpPr>
          <p:cNvPr name="TextBox 13" id="13"/>
          <p:cNvSpPr txBox="true"/>
          <p:nvPr/>
        </p:nvSpPr>
        <p:spPr>
          <a:xfrm rot="0">
            <a:off x="12446484" y="6525414"/>
            <a:ext cx="3996928" cy="566420"/>
          </a:xfrm>
          <a:prstGeom prst="rect">
            <a:avLst/>
          </a:prstGeom>
        </p:spPr>
        <p:txBody>
          <a:bodyPr anchor="t" rtlCol="false" tIns="0" lIns="0" bIns="0" rIns="0">
            <a:spAutoFit/>
          </a:bodyPr>
          <a:lstStyle/>
          <a:p>
            <a:pPr algn="ctr">
              <a:lnSpc>
                <a:spcPts val="4480"/>
              </a:lnSpc>
              <a:spcBef>
                <a:spcPct val="0"/>
              </a:spcBef>
            </a:pPr>
            <a:r>
              <a:rPr lang="en-US" b="true" sz="3200">
                <a:solidFill>
                  <a:srgbClr val="F2F2F2"/>
                </a:solidFill>
                <a:latin typeface="Arimo Bold"/>
                <a:ea typeface="Arimo Bold"/>
                <a:cs typeface="Arimo Bold"/>
                <a:sym typeface="Arimo Bold"/>
              </a:rPr>
              <a:t>(Profanity Analyzerr)</a:t>
            </a:r>
          </a:p>
        </p:txBody>
      </p:sp>
      <p:sp>
        <p:nvSpPr>
          <p:cNvPr name="TextBox 14" id="14"/>
          <p:cNvSpPr txBox="true"/>
          <p:nvPr/>
        </p:nvSpPr>
        <p:spPr>
          <a:xfrm rot="0">
            <a:off x="1608524" y="8008585"/>
            <a:ext cx="15070952" cy="1607184"/>
          </a:xfrm>
          <a:prstGeom prst="rect">
            <a:avLst/>
          </a:prstGeom>
        </p:spPr>
        <p:txBody>
          <a:bodyPr anchor="t" rtlCol="false" tIns="0" lIns="0" bIns="0" rIns="0">
            <a:spAutoFit/>
          </a:bodyPr>
          <a:lstStyle/>
          <a:p>
            <a:pPr algn="ctr">
              <a:lnSpc>
                <a:spcPts val="4340"/>
              </a:lnSpc>
            </a:pPr>
            <a:r>
              <a:rPr lang="en-US" sz="3100" b="true">
                <a:solidFill>
                  <a:srgbClr val="FFFFFF"/>
                </a:solidFill>
                <a:latin typeface="Canva Sans Bold"/>
                <a:ea typeface="Canva Sans Bold"/>
                <a:cs typeface="Canva Sans Bold"/>
                <a:sym typeface="Canva Sans Bold"/>
              </a:rPr>
              <a:t>Target audience: Parents, Porn addictions and Companies like Amazon prime, Hotstart, Quilbot etc..</a:t>
            </a:r>
          </a:p>
          <a:p>
            <a:pPr algn="ctr">
              <a:lnSpc>
                <a:spcPts val="4340"/>
              </a:lnSpc>
            </a:pPr>
          </a:p>
        </p:txBody>
      </p:sp>
      <p:sp>
        <p:nvSpPr>
          <p:cNvPr name="TextBox 15" id="15"/>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true" rot="-5400000">
            <a:off x="14745542"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2"/>
            <a:stretch>
              <a:fillRect l="0" t="0" r="0" b="0"/>
            </a:stretch>
          </a:blipFill>
        </p:spPr>
      </p:sp>
      <p:sp>
        <p:nvSpPr>
          <p:cNvPr name="TextBox 3" id="3"/>
          <p:cNvSpPr txBox="true"/>
          <p:nvPr/>
        </p:nvSpPr>
        <p:spPr>
          <a:xfrm rot="0">
            <a:off x="972382" y="2461989"/>
            <a:ext cx="6901188" cy="984656"/>
          </a:xfrm>
          <a:prstGeom prst="rect">
            <a:avLst/>
          </a:prstGeom>
        </p:spPr>
        <p:txBody>
          <a:bodyPr anchor="t" rtlCol="false" tIns="0" lIns="0" bIns="0" rIns="0">
            <a:spAutoFit/>
          </a:bodyPr>
          <a:lstStyle/>
          <a:p>
            <a:pPr algn="ctr">
              <a:lnSpc>
                <a:spcPts val="7595"/>
              </a:lnSpc>
            </a:pPr>
            <a:r>
              <a:rPr lang="en-US" sz="7165" spc="716">
                <a:solidFill>
                  <a:srgbClr val="FFFFFF"/>
                </a:solidFill>
                <a:latin typeface="League Spartan"/>
                <a:ea typeface="League Spartan"/>
                <a:cs typeface="League Spartan"/>
                <a:sym typeface="League Spartan"/>
              </a:rPr>
              <a:t>ROADMAP</a:t>
            </a:r>
          </a:p>
        </p:txBody>
      </p:sp>
      <p:sp>
        <p:nvSpPr>
          <p:cNvPr name="Freeform 4" id="4"/>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2"/>
            <a:stretch>
              <a:fillRect l="0" t="0" r="0" b="0"/>
            </a:stretch>
          </a:blipFill>
        </p:spPr>
      </p:sp>
      <p:grpSp>
        <p:nvGrpSpPr>
          <p:cNvPr name="Group 5" id="5"/>
          <p:cNvGrpSpPr/>
          <p:nvPr/>
        </p:nvGrpSpPr>
        <p:grpSpPr>
          <a:xfrm rot="0">
            <a:off x="10692896" y="2104905"/>
            <a:ext cx="4486336" cy="1594049"/>
            <a:chOff x="0" y="0"/>
            <a:chExt cx="4073040" cy="1447200"/>
          </a:xfrm>
        </p:grpSpPr>
        <p:sp>
          <p:nvSpPr>
            <p:cNvPr name="Freeform 6" id="6"/>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7" id="7"/>
          <p:cNvGrpSpPr/>
          <p:nvPr/>
        </p:nvGrpSpPr>
        <p:grpSpPr>
          <a:xfrm rot="0">
            <a:off x="9639714" y="1437942"/>
            <a:ext cx="2264977" cy="2263391"/>
            <a:chOff x="0" y="0"/>
            <a:chExt cx="2056320" cy="2054880"/>
          </a:xfrm>
        </p:grpSpPr>
        <p:sp>
          <p:nvSpPr>
            <p:cNvPr name="Freeform 8" id="8"/>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grpSp>
      <p:grpSp>
        <p:nvGrpSpPr>
          <p:cNvPr name="Group 9" id="9"/>
          <p:cNvGrpSpPr/>
          <p:nvPr/>
        </p:nvGrpSpPr>
        <p:grpSpPr>
          <a:xfrm rot="0">
            <a:off x="8929926" y="3958285"/>
            <a:ext cx="4490302" cy="1596428"/>
            <a:chOff x="0" y="0"/>
            <a:chExt cx="4076640" cy="1449360"/>
          </a:xfrm>
        </p:grpSpPr>
        <p:sp>
          <p:nvSpPr>
            <p:cNvPr name="Freeform 10" id="10"/>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1" id="11"/>
          <p:cNvGrpSpPr/>
          <p:nvPr/>
        </p:nvGrpSpPr>
        <p:grpSpPr>
          <a:xfrm rot="0">
            <a:off x="7873571" y="3288943"/>
            <a:ext cx="2267356" cy="2265770"/>
            <a:chOff x="0" y="0"/>
            <a:chExt cx="2058480" cy="2057040"/>
          </a:xfrm>
        </p:grpSpPr>
        <p:sp>
          <p:nvSpPr>
            <p:cNvPr name="Freeform 12" id="12"/>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grpSp>
      <p:grpSp>
        <p:nvGrpSpPr>
          <p:cNvPr name="Group 13" id="13"/>
          <p:cNvGrpSpPr/>
          <p:nvPr/>
        </p:nvGrpSpPr>
        <p:grpSpPr>
          <a:xfrm rot="0">
            <a:off x="7192333" y="5814044"/>
            <a:ext cx="4489509" cy="1594842"/>
            <a:chOff x="0" y="0"/>
            <a:chExt cx="4075920" cy="1447920"/>
          </a:xfrm>
        </p:grpSpPr>
        <p:sp>
          <p:nvSpPr>
            <p:cNvPr name="Freeform 14" id="14"/>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15" id="15"/>
          <p:cNvGrpSpPr/>
          <p:nvPr/>
        </p:nvGrpSpPr>
        <p:grpSpPr>
          <a:xfrm rot="0">
            <a:off x="6002744" y="5142322"/>
            <a:ext cx="2264184" cy="2264184"/>
            <a:chOff x="0" y="0"/>
            <a:chExt cx="2055600" cy="2055600"/>
          </a:xfrm>
        </p:grpSpPr>
        <p:sp>
          <p:nvSpPr>
            <p:cNvPr name="Freeform 16" id="16"/>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grpSp>
      <p:grpSp>
        <p:nvGrpSpPr>
          <p:cNvPr name="Group 17" id="17"/>
          <p:cNvGrpSpPr/>
          <p:nvPr/>
        </p:nvGrpSpPr>
        <p:grpSpPr>
          <a:xfrm rot="0">
            <a:off x="5354814" y="7664251"/>
            <a:ext cx="4487922" cy="1594049"/>
            <a:chOff x="0" y="0"/>
            <a:chExt cx="4074480" cy="1447200"/>
          </a:xfrm>
        </p:grpSpPr>
        <p:sp>
          <p:nvSpPr>
            <p:cNvPr name="Freeform 18" id="18"/>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19" id="19"/>
          <p:cNvGrpSpPr/>
          <p:nvPr/>
        </p:nvGrpSpPr>
        <p:grpSpPr>
          <a:xfrm rot="0">
            <a:off x="4239773" y="6992530"/>
            <a:ext cx="2263391" cy="2265770"/>
            <a:chOff x="0" y="0"/>
            <a:chExt cx="2054880" cy="2057040"/>
          </a:xfrm>
        </p:grpSpPr>
        <p:sp>
          <p:nvSpPr>
            <p:cNvPr name="Freeform 20" id="20"/>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adFill rotWithShape="true">
              <a:gsLst>
                <a:gs pos="0">
                  <a:srgbClr val="4874B0">
                    <a:alpha val="100000"/>
                  </a:srgbClr>
                </a:gs>
                <a:gs pos="100000">
                  <a:srgbClr val="053371">
                    <a:alpha val="100000"/>
                  </a:srgbClr>
                </a:gs>
              </a:gsLst>
              <a:path path="circle">
                <a:fillToRect l="0" r="100000" t="0" b="100000"/>
              </a:path>
              <a:tileRect r="0" l="-100000" b="0" t="-100000"/>
            </a:gradFill>
          </p:spPr>
        </p:sp>
      </p:grpSp>
      <p:sp>
        <p:nvSpPr>
          <p:cNvPr name="Freeform 21" id="21"/>
          <p:cNvSpPr/>
          <p:nvPr/>
        </p:nvSpPr>
        <p:spPr>
          <a:xfrm flipH="false" flipV="false" rot="0">
            <a:off x="4764687" y="7572692"/>
            <a:ext cx="1213562" cy="1105445"/>
          </a:xfrm>
          <a:custGeom>
            <a:avLst/>
            <a:gdLst/>
            <a:ahLst/>
            <a:cxnLst/>
            <a:rect r="r" b="b" t="t" l="l"/>
            <a:pathLst>
              <a:path h="1105445" w="1213562">
                <a:moveTo>
                  <a:pt x="0" y="0"/>
                </a:moveTo>
                <a:lnTo>
                  <a:pt x="1213563" y="0"/>
                </a:lnTo>
                <a:lnTo>
                  <a:pt x="1213563" y="1105445"/>
                </a:lnTo>
                <a:lnTo>
                  <a:pt x="0" y="1105445"/>
                </a:lnTo>
                <a:lnTo>
                  <a:pt x="0" y="0"/>
                </a:lnTo>
                <a:close/>
              </a:path>
            </a:pathLst>
          </a:custGeom>
          <a:blipFill>
            <a:blip r:embed="rId3"/>
            <a:stretch>
              <a:fillRect l="0" t="0" r="0" b="0"/>
            </a:stretch>
          </a:blipFill>
        </p:spPr>
      </p:sp>
      <p:sp>
        <p:nvSpPr>
          <p:cNvPr name="Freeform 22" id="22"/>
          <p:cNvSpPr/>
          <p:nvPr/>
        </p:nvSpPr>
        <p:spPr>
          <a:xfrm flipH="false" flipV="false" rot="0">
            <a:off x="6425062" y="5675943"/>
            <a:ext cx="1534542" cy="1196943"/>
          </a:xfrm>
          <a:custGeom>
            <a:avLst/>
            <a:gdLst/>
            <a:ahLst/>
            <a:cxnLst/>
            <a:rect r="r" b="b" t="t" l="l"/>
            <a:pathLst>
              <a:path h="1196943" w="1534542">
                <a:moveTo>
                  <a:pt x="0" y="0"/>
                </a:moveTo>
                <a:lnTo>
                  <a:pt x="1534541" y="0"/>
                </a:lnTo>
                <a:lnTo>
                  <a:pt x="1534541" y="1196943"/>
                </a:lnTo>
                <a:lnTo>
                  <a:pt x="0" y="1196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0137958" y="1935394"/>
            <a:ext cx="1268489" cy="1268489"/>
          </a:xfrm>
          <a:custGeom>
            <a:avLst/>
            <a:gdLst/>
            <a:ahLst/>
            <a:cxnLst/>
            <a:rect r="r" b="b" t="t" l="l"/>
            <a:pathLst>
              <a:path h="1268489" w="1268489">
                <a:moveTo>
                  <a:pt x="0" y="0"/>
                </a:moveTo>
                <a:lnTo>
                  <a:pt x="1268489" y="0"/>
                </a:lnTo>
                <a:lnTo>
                  <a:pt x="1268489" y="1268488"/>
                </a:lnTo>
                <a:lnTo>
                  <a:pt x="0" y="1268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6775050" y="8040364"/>
            <a:ext cx="2732632" cy="803724"/>
          </a:xfrm>
          <a:prstGeom prst="rect">
            <a:avLst/>
          </a:prstGeom>
        </p:spPr>
        <p:txBody>
          <a:bodyPr anchor="t" rtlCol="false" tIns="0" lIns="0" bIns="0" rIns="0">
            <a:spAutoFit/>
          </a:bodyPr>
          <a:lstStyle/>
          <a:p>
            <a:pPr algn="l">
              <a:lnSpc>
                <a:spcPts val="3231"/>
              </a:lnSpc>
            </a:pPr>
            <a:r>
              <a:rPr lang="en-US" b="true" sz="2341" spc="229">
                <a:solidFill>
                  <a:srgbClr val="231F20"/>
                </a:solidFill>
                <a:latin typeface="Open Sauce Bold"/>
                <a:ea typeface="Open Sauce Bold"/>
                <a:cs typeface="Open Sauce Bold"/>
                <a:sym typeface="Open Sauce Bold"/>
              </a:rPr>
              <a:t>Multilingual support</a:t>
            </a:r>
          </a:p>
        </p:txBody>
      </p:sp>
      <p:sp>
        <p:nvSpPr>
          <p:cNvPr name="TextBox 25" id="25"/>
          <p:cNvSpPr txBox="true"/>
          <p:nvPr/>
        </p:nvSpPr>
        <p:spPr>
          <a:xfrm rot="0">
            <a:off x="8438378" y="5988723"/>
            <a:ext cx="2848262" cy="1203418"/>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Integration with Social media platforms</a:t>
            </a:r>
          </a:p>
        </p:txBody>
      </p:sp>
      <p:sp>
        <p:nvSpPr>
          <p:cNvPr name="TextBox 26" id="26"/>
          <p:cNvSpPr txBox="true"/>
          <p:nvPr/>
        </p:nvSpPr>
        <p:spPr>
          <a:xfrm rot="0">
            <a:off x="10214629" y="4345145"/>
            <a:ext cx="3591980" cy="758318"/>
          </a:xfrm>
          <a:prstGeom prst="rect">
            <a:avLst/>
          </a:prstGeom>
        </p:spPr>
        <p:txBody>
          <a:bodyPr anchor="t" rtlCol="false" tIns="0" lIns="0" bIns="0" rIns="0">
            <a:spAutoFit/>
          </a:bodyPr>
          <a:lstStyle/>
          <a:p>
            <a:pPr algn="l">
              <a:lnSpc>
                <a:spcPts val="3097"/>
              </a:lnSpc>
            </a:pPr>
            <a:r>
              <a:rPr lang="en-US" b="true" sz="2244" spc="219">
                <a:solidFill>
                  <a:srgbClr val="231F20"/>
                </a:solidFill>
                <a:latin typeface="Open Sauce Bold"/>
                <a:ea typeface="Open Sauce Bold"/>
                <a:cs typeface="Open Sauce Bold"/>
                <a:sym typeface="Open Sauce Bold"/>
              </a:rPr>
              <a:t>Real time content moderation</a:t>
            </a:r>
          </a:p>
        </p:txBody>
      </p:sp>
      <p:sp>
        <p:nvSpPr>
          <p:cNvPr name="TextBox 27" id="27"/>
          <p:cNvSpPr txBox="true"/>
          <p:nvPr/>
        </p:nvSpPr>
        <p:spPr>
          <a:xfrm rot="0">
            <a:off x="12010619" y="2531538"/>
            <a:ext cx="2961949" cy="803657"/>
          </a:xfrm>
          <a:prstGeom prst="rect">
            <a:avLst/>
          </a:prstGeom>
        </p:spPr>
        <p:txBody>
          <a:bodyPr anchor="t" rtlCol="false" tIns="0" lIns="0" bIns="0" rIns="0">
            <a:spAutoFit/>
          </a:bodyPr>
          <a:lstStyle/>
          <a:p>
            <a:pPr algn="l">
              <a:lnSpc>
                <a:spcPts val="3235"/>
              </a:lnSpc>
            </a:pPr>
            <a:r>
              <a:rPr lang="en-US" b="true" sz="2344" spc="229">
                <a:solidFill>
                  <a:srgbClr val="231F20"/>
                </a:solidFill>
                <a:latin typeface="Open Sauce Bold"/>
                <a:ea typeface="Open Sauce Bold"/>
                <a:cs typeface="Open Sauce Bold"/>
                <a:sym typeface="Open Sauce Bold"/>
              </a:rPr>
              <a:t>Adaptive AI learning</a:t>
            </a:r>
          </a:p>
        </p:txBody>
      </p:sp>
      <p:sp>
        <p:nvSpPr>
          <p:cNvPr name="TextBox 28" id="28"/>
          <p:cNvSpPr txBox="true"/>
          <p:nvPr/>
        </p:nvSpPr>
        <p:spPr>
          <a:xfrm rot="0">
            <a:off x="233648" y="1115383"/>
            <a:ext cx="6901188" cy="984656"/>
          </a:xfrm>
          <a:prstGeom prst="rect">
            <a:avLst/>
          </a:prstGeom>
        </p:spPr>
        <p:txBody>
          <a:bodyPr anchor="t" rtlCol="false" tIns="0" lIns="0" bIns="0" rIns="0">
            <a:spAutoFit/>
          </a:bodyPr>
          <a:lstStyle/>
          <a:p>
            <a:pPr algn="ctr">
              <a:lnSpc>
                <a:spcPts val="7595"/>
              </a:lnSpc>
            </a:pPr>
            <a:r>
              <a:rPr lang="en-US" sz="7165" spc="716">
                <a:solidFill>
                  <a:srgbClr val="FFFFFF"/>
                </a:solidFill>
                <a:latin typeface="League Spartan"/>
                <a:ea typeface="League Spartan"/>
                <a:cs typeface="League Spartan"/>
                <a:sym typeface="League Spartan"/>
              </a:rPr>
              <a:t>FUTURE</a:t>
            </a:r>
          </a:p>
        </p:txBody>
      </p:sp>
      <p:sp>
        <p:nvSpPr>
          <p:cNvPr name="TextBox 29" id="29"/>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4628749" y="3858064"/>
            <a:ext cx="9030502" cy="3396836"/>
          </a:xfrm>
          <a:prstGeom prst="rect">
            <a:avLst/>
          </a:prstGeom>
        </p:spPr>
        <p:txBody>
          <a:bodyPr anchor="t" rtlCol="false" tIns="0" lIns="0" bIns="0" rIns="0">
            <a:spAutoFit/>
          </a:bodyPr>
          <a:lstStyle/>
          <a:p>
            <a:pPr algn="ctr">
              <a:lnSpc>
                <a:spcPts val="13184"/>
              </a:lnSpc>
            </a:pPr>
            <a:r>
              <a:rPr lang="en-US" sz="12438" spc="1243">
                <a:solidFill>
                  <a:srgbClr val="FFFFFF"/>
                </a:solidFill>
                <a:latin typeface="League Spartan"/>
                <a:ea typeface="League Spartan"/>
                <a:cs typeface="League Spartan"/>
                <a:sym typeface="League Spartan"/>
              </a:rPr>
              <a:t>THANK YOU</a:t>
            </a:r>
          </a:p>
        </p:txBody>
      </p:sp>
      <p:sp>
        <p:nvSpPr>
          <p:cNvPr name="Freeform 6" id="6"/>
          <p:cNvSpPr/>
          <p:nvPr/>
        </p:nvSpPr>
        <p:spPr>
          <a:xfrm flipH="false" flipV="false" rot="0">
            <a:off x="0"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270706"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278001" y="1028700"/>
            <a:ext cx="1731997" cy="1499565"/>
          </a:xfrm>
          <a:custGeom>
            <a:avLst/>
            <a:gdLst/>
            <a:ahLst/>
            <a:cxnLst/>
            <a:rect r="r" b="b" t="t" l="l"/>
            <a:pathLst>
              <a:path h="1499565" w="1731997">
                <a:moveTo>
                  <a:pt x="0" y="0"/>
                </a:moveTo>
                <a:lnTo>
                  <a:pt x="1731998" y="0"/>
                </a:lnTo>
                <a:lnTo>
                  <a:pt x="1731998" y="1499565"/>
                </a:lnTo>
                <a:lnTo>
                  <a:pt x="0" y="1499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6196419" y="9954260"/>
            <a:ext cx="1917303" cy="3327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rimo"/>
                <a:ea typeface="Arimo"/>
                <a:cs typeface="Arimo"/>
                <a:sym typeface="Arimo"/>
              </a:rPr>
              <a:t>Team_TechVerse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DAGam3ObjaY</dc:identifier>
  <dcterms:modified xsi:type="dcterms:W3CDTF">2011-08-01T06:04:30Z</dcterms:modified>
  <cp:revision>1</cp:revision>
  <dc:title>Blue and White Simple Business Plan Presentation</dc:title>
</cp:coreProperties>
</file>